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4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5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42" r:id="rId2"/>
    <p:sldId id="259" r:id="rId3"/>
    <p:sldId id="263" r:id="rId4"/>
    <p:sldId id="288" r:id="rId5"/>
    <p:sldId id="293" r:id="rId6"/>
    <p:sldId id="291" r:id="rId7"/>
    <p:sldId id="292" r:id="rId8"/>
    <p:sldId id="295" r:id="rId9"/>
    <p:sldId id="297" r:id="rId10"/>
    <p:sldId id="298" r:id="rId11"/>
    <p:sldId id="299" r:id="rId12"/>
    <p:sldId id="301" r:id="rId13"/>
    <p:sldId id="308" r:id="rId14"/>
    <p:sldId id="311" r:id="rId15"/>
    <p:sldId id="313" r:id="rId16"/>
    <p:sldId id="314" r:id="rId17"/>
    <p:sldId id="325" r:id="rId18"/>
    <p:sldId id="318" r:id="rId19"/>
    <p:sldId id="320" r:id="rId20"/>
    <p:sldId id="321" r:id="rId21"/>
    <p:sldId id="322" r:id="rId22"/>
    <p:sldId id="323" r:id="rId23"/>
    <p:sldId id="324" r:id="rId24"/>
    <p:sldId id="326" r:id="rId25"/>
    <p:sldId id="327" r:id="rId26"/>
    <p:sldId id="302" r:id="rId27"/>
    <p:sldId id="330" r:id="rId28"/>
    <p:sldId id="359" r:id="rId29"/>
    <p:sldId id="335" r:id="rId30"/>
    <p:sldId id="356" r:id="rId31"/>
    <p:sldId id="331" r:id="rId32"/>
    <p:sldId id="364" r:id="rId33"/>
    <p:sldId id="333" r:id="rId34"/>
    <p:sldId id="355" r:id="rId35"/>
    <p:sldId id="360" r:id="rId36"/>
    <p:sldId id="358" r:id="rId37"/>
    <p:sldId id="362" r:id="rId38"/>
    <p:sldId id="363" r:id="rId39"/>
    <p:sldId id="337" r:id="rId40"/>
    <p:sldId id="361" r:id="rId41"/>
    <p:sldId id="340" r:id="rId42"/>
    <p:sldId id="345" r:id="rId43"/>
    <p:sldId id="343" r:id="rId44"/>
    <p:sldId id="351" r:id="rId45"/>
    <p:sldId id="344" r:id="rId46"/>
    <p:sldId id="352" r:id="rId47"/>
    <p:sldId id="347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093"/>
    <a:srgbClr val="9F8C61"/>
    <a:srgbClr val="FFFFFF"/>
    <a:srgbClr val="CEC7B7"/>
    <a:srgbClr val="EFEDE8"/>
    <a:srgbClr val="F0EDE9"/>
    <a:srgbClr val="EEECE7"/>
    <a:srgbClr val="D5D0CB"/>
    <a:srgbClr val="7F7F7F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0" autoAdjust="0"/>
    <p:restoredTop sz="90812" autoAdjust="0"/>
  </p:normalViewPr>
  <p:slideViewPr>
    <p:cSldViewPr snapToGrid="0">
      <p:cViewPr varScale="1">
        <p:scale>
          <a:sx n="59" d="100"/>
          <a:sy n="59" d="100"/>
        </p:scale>
        <p:origin x="21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28DE2-C901-463A-9DA6-42870915960F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EC5FE-E89B-4BA4-B777-0949060091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9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29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39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3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8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1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5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2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84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3448B0BC-16FA-4F12-B26B-866DD38F4C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C34DD057-3936-405E-B034-294844B75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5062EFAB-48E7-481E-9956-6F2717526C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F003D129-D482-4D9F-989A-8ADB6B1F7B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76F7740B-961C-472E-B15E-952CD933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5441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2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8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1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08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7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3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84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8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643EF-E668-4960-8AF1-E3C1AEA4427E}" type="datetimeFigureOut">
              <a:rPr lang="zh-TW" altLang="en-US" smtClean="0"/>
              <a:t>2024/1/23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9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.jpe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16.jpeg"/><Relationship Id="rId2" Type="http://schemas.openxmlformats.org/officeDocument/2006/relationships/tags" Target="../tags/tag81.xml"/><Relationship Id="rId16" Type="http://schemas.openxmlformats.org/officeDocument/2006/relationships/image" Target="../media/image15.jpe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14.png"/><Relationship Id="rId10" Type="http://schemas.openxmlformats.org/officeDocument/2006/relationships/tags" Target="../tags/tag89.xml"/><Relationship Id="rId19" Type="http://schemas.openxmlformats.org/officeDocument/2006/relationships/image" Target="../media/image18.jpe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10.jpeg"/><Relationship Id="rId18" Type="http://schemas.openxmlformats.org/officeDocument/2006/relationships/image" Target="../media/image21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0.jpg"/><Relationship Id="rId2" Type="http://schemas.openxmlformats.org/officeDocument/2006/relationships/tags" Target="../tags/tag93.xml"/><Relationship Id="rId16" Type="http://schemas.microsoft.com/office/2007/relationships/hdphoto" Target="../media/hdphoto1.wdp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19.png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image" Target="../media/image14.png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10.jpe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15" Type="http://schemas.openxmlformats.org/officeDocument/2006/relationships/image" Target="../media/image23.jpeg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0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image" Target="../media/image31.jpe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33.jpeg"/><Relationship Id="rId5" Type="http://schemas.openxmlformats.org/officeDocument/2006/relationships/image" Target="../media/image31.jpe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24.xml"/><Relationship Id="rId7" Type="http://schemas.openxmlformats.org/officeDocument/2006/relationships/image" Target="../media/image22.jp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9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2.jpeg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.jpe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36.xml"/><Relationship Id="rId7" Type="http://schemas.openxmlformats.org/officeDocument/2006/relationships/image" Target="../media/image22.jp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41.xml"/><Relationship Id="rId7" Type="http://schemas.openxmlformats.org/officeDocument/2006/relationships/image" Target="../media/image22.jp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26" Type="http://schemas.openxmlformats.org/officeDocument/2006/relationships/tags" Target="../tags/tag169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5" Type="http://schemas.openxmlformats.org/officeDocument/2006/relationships/tags" Target="../tags/tag168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tags" Target="../tags/tag167.xml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Relationship Id="rId27" Type="http://schemas.openxmlformats.org/officeDocument/2006/relationships/tags" Target="../tags/tag170.xml"/><Relationship Id="rId30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173.xml"/><Relationship Id="rId7" Type="http://schemas.openxmlformats.org/officeDocument/2006/relationships/image" Target="../media/image22.jp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9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image" Target="../media/image10.jpeg"/><Relationship Id="rId3" Type="http://schemas.openxmlformats.org/officeDocument/2006/relationships/tags" Target="../tags/tag178.xml"/><Relationship Id="rId21" Type="http://schemas.openxmlformats.org/officeDocument/2006/relationships/tags" Target="../tags/tag196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-522514" y="9506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Lucida Fax" panose="02060602050505020204" pitchFamily="18" charset="0"/>
                <a:cs typeface="Segoe UI Semibold" panose="020B0702040204020203" pitchFamily="34" charset="0"/>
              </a:rPr>
              <a:t/>
            </a:r>
            <a:br>
              <a:rPr lang="en-US" altLang="zh-TW" dirty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sp>
        <p:nvSpPr>
          <p:cNvPr id="27" name="標題 1"/>
          <p:cNvSpPr>
            <a:spLocks noGrp="1"/>
          </p:cNvSpPr>
          <p:nvPr>
            <p:ph type="ctrTitle"/>
          </p:nvPr>
        </p:nvSpPr>
        <p:spPr>
          <a:xfrm>
            <a:off x="-1061422" y="5497474"/>
            <a:ext cx="7595786" cy="25946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smtClean="0">
                <a:latin typeface="Lucida Fax" panose="02060602050505020204" pitchFamily="18" charset="0"/>
                <a:cs typeface="Segoe UI Semibold" panose="020B0702040204020203" pitchFamily="34" charset="0"/>
              </a:rPr>
              <a:t>Smart Home</a:t>
            </a:r>
            <a:br>
              <a:rPr lang="en-US" altLang="zh-TW" smtClean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r>
              <a:rPr lang="en-US" altLang="zh-TW" smtClean="0">
                <a:latin typeface="Lucida Fax" panose="02060602050505020204" pitchFamily="18" charset="0"/>
                <a:cs typeface="Segoe UI Semibold" panose="020B0702040204020203" pitchFamily="34" charset="0"/>
              </a:rPr>
              <a:t>Windows</a:t>
            </a:r>
            <a:r>
              <a:rPr lang="zh-TW" altLang="en-US" smtClean="0">
                <a:latin typeface="Lucida Fax" panose="02060602050505020204" pitchFamily="18" charset="0"/>
                <a:cs typeface="Segoe UI Semibold" panose="020B0702040204020203" pitchFamily="34" charset="0"/>
              </a:rPr>
              <a:t/>
            </a:r>
            <a:br>
              <a:rPr lang="zh-TW" altLang="en-US" smtClean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5145639" y="-1618179"/>
            <a:ext cx="7923090" cy="9388857"/>
            <a:chOff x="5145639" y="-1618179"/>
            <a:chExt cx="7923090" cy="9388857"/>
          </a:xfrm>
          <a:blipFill dpi="0" rotWithShape="1">
            <a:blip r:embed="rId6"/>
            <a:srcRect/>
            <a:stretch>
              <a:fillRect l="-5000" t="5000" r="5000" b="-5000"/>
            </a:stretch>
          </a:blipFill>
        </p:grpSpPr>
        <p:grpSp>
          <p:nvGrpSpPr>
            <p:cNvPr id="45" name="群組 44"/>
            <p:cNvGrpSpPr/>
            <p:nvPr/>
          </p:nvGrpSpPr>
          <p:grpSpPr>
            <a:xfrm>
              <a:off x="5145639" y="-719192"/>
              <a:ext cx="7923090" cy="8489870"/>
              <a:chOff x="5145639" y="-719192"/>
              <a:chExt cx="7923090" cy="8489870"/>
            </a:xfrm>
            <a:grpFill/>
          </p:grpSpPr>
          <p:sp>
            <p:nvSpPr>
              <p:cNvPr id="8" name="六邊形 7"/>
              <p:cNvSpPr/>
              <p:nvPr/>
            </p:nvSpPr>
            <p:spPr>
              <a:xfrm>
                <a:off x="10839236" y="-719192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>
                <a:off x="8938516" y="272263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>
                <a:off x="10839236" y="116097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>
                <a:off x="8938516" y="216270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>
                <a:off x="10839236" y="305141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>
                <a:off x="8938516" y="404287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六邊形 13"/>
              <p:cNvSpPr/>
              <p:nvPr/>
            </p:nvSpPr>
            <p:spPr>
              <a:xfrm>
                <a:off x="10839236" y="493158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>
                <a:off x="8938516" y="593331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>
                <a:off x="7046359" y="-638711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>
                <a:off x="5145639" y="35274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>
                <a:off x="7046359" y="124145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>
                <a:off x="5145639" y="224318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>
                <a:off x="7046359" y="3131900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>
                <a:off x="5145639" y="412335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>
                <a:off x="7046359" y="501206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六邊形 22"/>
              <p:cNvSpPr/>
              <p:nvPr/>
            </p:nvSpPr>
            <p:spPr>
              <a:xfrm>
                <a:off x="5145639" y="601379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六邊形 27"/>
            <p:cNvSpPr/>
            <p:nvPr/>
          </p:nvSpPr>
          <p:spPr>
            <a:xfrm>
              <a:off x="8938515" y="-1618179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>
              <a:off x="5154202" y="-1549682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6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24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3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97969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4763949" y="1412240"/>
            <a:ext cx="17401720" cy="5642956"/>
            <a:chOff x="-4763949" y="1412240"/>
            <a:chExt cx="17401720" cy="5642956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642956"/>
              <a:chOff x="-936443" y="1412240"/>
              <a:chExt cx="13574214" cy="5642956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51164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dirty="0"/>
                  <a:t>睡前可能想開窗讓空氣流通，</a:t>
                </a:r>
                <a:r>
                  <a:rPr lang="zh-TW" altLang="en-US" sz="2400" dirty="0"/>
                  <a:t>使</a:t>
                </a:r>
                <a:r>
                  <a:rPr lang="zh-TW" altLang="zh-TW" sz="2400" dirty="0"/>
                  <a:t>室內比較不</a:t>
                </a:r>
                <a:r>
                  <a:rPr lang="zh-TW" altLang="en-US" sz="2400" dirty="0"/>
                  <a:t>會</a:t>
                </a:r>
                <a:r>
                  <a:rPr lang="zh-TW" altLang="zh-TW" sz="2400" dirty="0"/>
                  <a:t>悶熱</a:t>
                </a:r>
                <a:r>
                  <a:rPr lang="zh-TW" altLang="en-US" sz="2400" dirty="0"/>
                  <a:t>。</a:t>
                </a:r>
                <a:r>
                  <a:rPr lang="zh-TW" altLang="zh-TW" sz="2400" dirty="0"/>
                  <a:t>但到了半夜，若突然下起了大雨，熟睡的人們根本不會發現，這時我們便想到了，如果我們做一個在偵測到雨水後可以自動關窗的裝置，生活是不是就變得更加便利且舒適了呢。</a:t>
                </a:r>
              </a:p>
              <a:p>
                <a:pPr fontAlgn="auto">
                  <a:lnSpc>
                    <a:spcPct val="150000"/>
                  </a:lnSpc>
                </a:pPr>
                <a:endParaRPr lang="zh-CN" altLang="en-US" sz="2400" dirty="0">
                  <a:sym typeface="+mn-lt"/>
                </a:endParaRP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23" name="矩形 2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29" name="矩形 28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-4763949" y="1412240"/>
            <a:ext cx="17401720" cy="5445760"/>
            <a:chOff x="-4763949" y="1412240"/>
            <a:chExt cx="17401720" cy="5445760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445760"/>
              <a:chOff x="-936443" y="1412240"/>
              <a:chExt cx="13574214" cy="5445760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43837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dirty="0"/>
                  <a:t>睡前可能想開窗讓空氣流通，</a:t>
                </a:r>
                <a:r>
                  <a:rPr lang="zh-TW" altLang="en-US" sz="2400" dirty="0"/>
                  <a:t>使</a:t>
                </a:r>
                <a:r>
                  <a:rPr lang="zh-TW" altLang="zh-TW" sz="2400" dirty="0"/>
                  <a:t>室內比較不</a:t>
                </a:r>
                <a:r>
                  <a:rPr lang="zh-TW" altLang="en-US" sz="2400" dirty="0"/>
                  <a:t>會</a:t>
                </a:r>
                <a:r>
                  <a:rPr lang="zh-TW" altLang="zh-TW" sz="2400" dirty="0"/>
                  <a:t>悶熱</a:t>
                </a:r>
                <a:r>
                  <a:rPr lang="zh-TW" altLang="en-US" sz="2400" dirty="0"/>
                  <a:t>。</a:t>
                </a:r>
                <a:r>
                  <a:rPr lang="zh-TW" altLang="zh-TW" sz="2400" dirty="0"/>
                  <a:t>但到了半夜，若突然下起了大雨，熟睡的人們根本不會發現，這時我們便想到了，如果我們做一個在偵測到雨水後可以自動關窗的裝置，生活是不是就變得更加便利且舒適了呢。</a:t>
                </a: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23997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9974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 smtClean="0">
                <a:solidFill>
                  <a:srgbClr val="9F8C61"/>
                </a:solidFill>
                <a:cs typeface="+mn-ea"/>
                <a:sym typeface="+mn-lt"/>
              </a:rPr>
              <a:t>材料介紹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3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368675" y="1787525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914765" y="1786890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95630" y="3716655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141720" y="3714750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191452" y="4243355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MQ-135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2950210" y="2367280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5751196" y="4297045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FC-37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9038204" y="2379602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Arduino Uno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630" y="1781853"/>
            <a:ext cx="2679065" cy="18406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09D567-44B2-4028-B824-48CE145B44F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3" y="1826072"/>
            <a:ext cx="1840657" cy="184065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8675" y="3702471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1402" y="1781853"/>
            <a:ext cx="2679065" cy="18406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9B4F5D-73A8-4305-8E66-DFB5A7997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4765" y="3714750"/>
            <a:ext cx="2679065" cy="18406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0" y="3795767"/>
            <a:ext cx="1678623" cy="167862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77" y="1718640"/>
            <a:ext cx="1946916" cy="194691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2" y="3567609"/>
            <a:ext cx="2143125" cy="214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29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756467" y="1768992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983422" y="3698122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529512" y="3696217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2281804" y="4223103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300Ω</a:t>
            </a:r>
            <a:r>
              <a:rPr lang="zh-TW" altLang="en-US" sz="3600" dirty="0">
                <a:solidFill>
                  <a:schemeClr val="bg1"/>
                </a:solidFill>
                <a:cs typeface="+mn-ea"/>
              </a:rPr>
              <a:t>電阻</a:t>
            </a: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352131" y="2347619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600" dirty="0">
                <a:solidFill>
                  <a:schemeClr val="bg1"/>
                </a:solidFill>
              </a:rPr>
              <a:t>杜邦線</a:t>
            </a: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138988" y="4278512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TW" sz="3600" dirty="0">
                <a:solidFill>
                  <a:schemeClr val="bg1"/>
                </a:solidFill>
              </a:rPr>
              <a:t>LED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9038204" y="2379602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Arduino Uno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83422" y="1763320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6467" y="3683938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9194" y="1763320"/>
            <a:ext cx="2679065" cy="1840658"/>
          </a:xfrm>
          <a:prstGeom prst="rect">
            <a:avLst/>
          </a:prstGeom>
        </p:spPr>
      </p:pic>
      <p:pic>
        <p:nvPicPr>
          <p:cNvPr id="34" name="Picture 2" descr="發光二極體-這裡買最划算。12月熱搜商品｜PChome商店街：台灣NO.1 網路開店平台">
            <a:extLst>
              <a:ext uri="{FF2B5EF4-FFF2-40B4-BE49-F238E27FC236}">
                <a16:creationId xmlns:a16="http://schemas.microsoft.com/office/drawing/2014/main" id="{D7B440BB-938D-4885-B828-FE9BB0F3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7F5"/>
              </a:clrFrom>
              <a:clrTo>
                <a:srgbClr val="FFF7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5938" r="97031">
                        <a14:foregroundMark x1="5938" y1="45313" x2="45000" y2="57969"/>
                        <a14:foregroundMark x1="45000" y1="57969" x2="44688" y2="57813"/>
                        <a14:foregroundMark x1="6563" y1="49688" x2="33438" y2="58281"/>
                        <a14:foregroundMark x1="9688" y1="45000" x2="37031" y2="56563"/>
                        <a14:foregroundMark x1="26719" y1="29219" x2="38906" y2="46406"/>
                        <a14:foregroundMark x1="38906" y1="46406" x2="39063" y2="46719"/>
                        <a14:foregroundMark x1="28750" y1="32500" x2="41719" y2="43281"/>
                        <a14:foregroundMark x1="52812" y1="40781" x2="61406" y2="23906"/>
                        <a14:foregroundMark x1="61406" y1="23906" x2="61563" y2="23750"/>
                        <a14:foregroundMark x1="52812" y1="39063" x2="61094" y2="23125"/>
                        <a14:foregroundMark x1="61094" y1="23125" x2="61719" y2="22813"/>
                        <a14:foregroundMark x1="65781" y1="48438" x2="87188" y2="44688"/>
                        <a14:foregroundMark x1="87188" y1="44688" x2="89531" y2="41719"/>
                        <a14:foregroundMark x1="66719" y1="50313" x2="85469" y2="43281"/>
                        <a14:foregroundMark x1="85469" y1="43281" x2="85938" y2="43281"/>
                        <a14:foregroundMark x1="65000" y1="49063" x2="85313" y2="42969"/>
                        <a14:foregroundMark x1="66719" y1="62500" x2="94844" y2="63281"/>
                        <a14:foregroundMark x1="94844" y1="63281" x2="97031" y2="65781"/>
                        <a14:foregroundMark x1="94688" y1="66719" x2="66875" y2="64688"/>
                        <a14:foregroundMark x1="66875" y1="64688" x2="66250" y2="63438"/>
                        <a14:foregroundMark x1="69688" y1="60938" x2="90469" y2="6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47" y="1495425"/>
            <a:ext cx="2490512" cy="24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4F6BDF0-0B7E-4E8A-AEE8-9DF0AF592F9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41" y="3656330"/>
            <a:ext cx="2014295" cy="20142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155654F-4346-44E7-A4AC-C0BB8DA748E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59" y="1763320"/>
            <a:ext cx="1796928" cy="1796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4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187832" y="1688225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414787" y="3617355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91453" y="4241636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N20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5783496" y="2266852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5670171" y="4297045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FC-37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4787" y="1682553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7832" y="3603171"/>
            <a:ext cx="2679065" cy="1840658"/>
          </a:xfrm>
          <a:prstGeom prst="rect">
            <a:avLst/>
          </a:prstGeom>
        </p:spPr>
      </p:pic>
      <p:sp>
        <p:nvSpPr>
          <p:cNvPr id="18" name="文本框 19">
            <a:extLst>
              <a:ext uri="{FF2B5EF4-FFF2-40B4-BE49-F238E27FC236}">
                <a16:creationId xmlns:a16="http://schemas.microsoft.com/office/drawing/2014/main" id="{5006D7AF-D812-46D8-A65B-4F1F3A9AF74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034409" y="4076679"/>
            <a:ext cx="3487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GA12-N20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2748ABD-BE54-4A09-8407-69119F01A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45" y="1665458"/>
            <a:ext cx="1763542" cy="176354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520A46-F8BE-4F96-9F42-56085288FA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76" y="3566027"/>
            <a:ext cx="1840659" cy="18406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717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D2A95-FB85-499C-81C8-AE2FA26547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B72A1FA-0ED1-4F64-9961-56232044E2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032A238-499C-4CB1-8160-6425F5B8B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0BB5971-6068-442C-A44B-C7B9479191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79058" y="611722"/>
            <a:ext cx="1643605" cy="1005069"/>
            <a:chOff x="379058" y="626962"/>
            <a:chExt cx="1643605" cy="1005069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721B1293-CECA-4FF6-A684-43C374AF85A6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2184101D-DFD5-4FBD-BB16-54F892DE23BF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-691896" y="125493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MQ-135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1026" name="Picture 2" descr="Screenshot 2023-05-31 18223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99" y="2850243"/>
            <a:ext cx="2605636" cy="196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00860" y="2196951"/>
            <a:ext cx="8186857" cy="3680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對氨氣、硫化物、苯系蒸氣的靈敏度高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TTL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輸出有效信號為低電頻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濃度越高電壓越高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對氨、苯、酒精檢測有較好的靈敏度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具有長期的使用壽命和可靠的穩定性、快速的響應恢復特性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ED8C0C-0BE2-4623-8AB0-2D295AF8F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8F4919F-00D8-4D53-8C00-068352F9A506}"/>
              </a:ext>
            </a:extLst>
          </p:cNvPr>
          <p:cNvSpPr/>
          <p:nvPr/>
        </p:nvSpPr>
        <p:spPr>
          <a:xfrm>
            <a:off x="1270" y="-1460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215D902-3B47-44AD-81B3-D0057C37911B}"/>
              </a:ext>
            </a:extLst>
          </p:cNvPr>
          <p:cNvGrpSpPr/>
          <p:nvPr/>
        </p:nvGrpSpPr>
        <p:grpSpPr>
          <a:xfrm>
            <a:off x="3152878" y="614287"/>
            <a:ext cx="1643605" cy="1005069"/>
            <a:chOff x="379058" y="626962"/>
            <a:chExt cx="1643605" cy="1005069"/>
          </a:xfrm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12592B15-3608-4AE1-834E-CA710033D2F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CD09790-52E7-49A4-BD53-D1390F8D5B23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1622193" y="123871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MQ-7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1026" name="Picture 2" descr="▻664◅MQ-7一氧化碳感測器模組MQ7氣體模組MQ7感測器| 露天市集| 全台最大的網路購物市集">
            <a:extLst>
              <a:ext uri="{FF2B5EF4-FFF2-40B4-BE49-F238E27FC236}">
                <a16:creationId xmlns:a16="http://schemas.microsoft.com/office/drawing/2014/main" id="{DB46C0D1-1D08-464D-A68F-AD7D3F08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878360"/>
            <a:ext cx="34480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8E1846-155E-424D-90A6-0EB04DF084DE}"/>
              </a:ext>
            </a:extLst>
          </p:cNvPr>
          <p:cNvSpPr txBox="1"/>
          <p:nvPr/>
        </p:nvSpPr>
        <p:spPr>
          <a:xfrm>
            <a:off x="1200860" y="2196951"/>
            <a:ext cx="6340197" cy="3674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具有信號輸出指示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TTL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輸出有效信號為低電頻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模擬量輸出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0~5V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電壓，濃度越高電壓越高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對一氧化碳具有很高的靈敏度和良好的選擇性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具有長期的使用壽命和可靠的穩定性</a:t>
            </a:r>
          </a:p>
        </p:txBody>
      </p:sp>
    </p:spTree>
    <p:extLst>
      <p:ext uri="{BB962C8B-B14F-4D97-AF65-F5344CB8AC3E}">
        <p14:creationId xmlns:p14="http://schemas.microsoft.com/office/powerpoint/2010/main" val="9228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17" name="직사각형 1">
            <a:extLst>
              <a:ext uri="{FF2B5EF4-FFF2-40B4-BE49-F238E27FC236}">
                <a16:creationId xmlns:a16="http://schemas.microsoft.com/office/drawing/2014/main" id="{E7853260-9E71-402B-97A5-7640B5BB6BDF}"/>
              </a:ext>
            </a:extLst>
          </p:cNvPr>
          <p:cNvSpPr/>
          <p:nvPr/>
        </p:nvSpPr>
        <p:spPr>
          <a:xfrm>
            <a:off x="3604920" y="1560562"/>
            <a:ext cx="1581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700" dirty="0">
                <a:solidFill>
                  <a:srgbClr val="9F8C61"/>
                </a:solidFill>
              </a:rPr>
              <a:t>老師</a:t>
            </a:r>
            <a:endParaRPr lang="en-US" altLang="ko-KR" sz="2700" dirty="0">
              <a:solidFill>
                <a:srgbClr val="9F8C61"/>
              </a:solidFill>
            </a:endParaRPr>
          </a:p>
          <a:p>
            <a:pPr algn="ctr"/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蔡文欽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18216">
            <a:off x="4986888" y="2343584"/>
            <a:ext cx="1438476" cy="1305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2" y="441190"/>
            <a:ext cx="11573197" cy="724247"/>
          </a:xfrm>
        </p:spPr>
        <p:txBody>
          <a:bodyPr>
            <a:noAutofit/>
          </a:bodyPr>
          <a:lstStyle/>
          <a:p>
            <a:r>
              <a:rPr lang="en-US" altLang="zh-TW" sz="5000" b="1" smtClean="0">
                <a:solidFill>
                  <a:srgbClr val="9F8C61"/>
                </a:solidFill>
                <a:latin typeface="+mn-lt"/>
                <a:cs typeface="+mn-ea"/>
              </a:rPr>
              <a:t>Our Team</a:t>
            </a:r>
            <a:endParaRPr lang="en-US" altLang="zh-TW" sz="5000" b="1" dirty="0">
              <a:solidFill>
                <a:srgbClr val="9F8C61"/>
              </a:solidFill>
              <a:latin typeface="+mn-lt"/>
              <a:cs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A88D85-EDA9-418E-B427-9BB2831C75A2}"/>
              </a:ext>
            </a:extLst>
          </p:cNvPr>
          <p:cNvGrpSpPr/>
          <p:nvPr/>
        </p:nvGrpSpPr>
        <p:grpSpPr>
          <a:xfrm>
            <a:off x="5228933" y="3443921"/>
            <a:ext cx="3275443" cy="1305322"/>
            <a:chOff x="4759033" y="3443921"/>
            <a:chExt cx="3275443" cy="1305322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71592">
              <a:off x="4759033" y="3443921"/>
              <a:ext cx="1438476" cy="1305107"/>
            </a:xfrm>
            <a:prstGeom prst="rect">
              <a:avLst/>
            </a:prstGeom>
          </p:spPr>
        </p:pic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65534">
              <a:off x="6596000" y="3444136"/>
              <a:ext cx="1438476" cy="1305107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59542">
            <a:off x="6336374" y="5241763"/>
            <a:ext cx="1438476" cy="130510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2490" y="4634778"/>
            <a:ext cx="1438476" cy="1305107"/>
          </a:xfrm>
          <a:prstGeom prst="rect">
            <a:avLst/>
          </a:prstGeom>
        </p:spPr>
      </p:pic>
      <p:pic>
        <p:nvPicPr>
          <p:cNvPr id="10" name="圖片版面配置區 9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6528887" y="1528763"/>
            <a:ext cx="1565336" cy="1567153"/>
          </a:xfrm>
        </p:spPr>
      </p:pic>
      <p:pic>
        <p:nvPicPr>
          <p:cNvPr id="11" name="圖片版面配置區 10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15493"/>
          <a:stretch>
            <a:fillRect/>
          </a:stretch>
        </p:blipFill>
        <p:spPr>
          <a:xfrm>
            <a:off x="8026409" y="5097463"/>
            <a:ext cx="1504941" cy="1503195"/>
          </a:xfrm>
        </p:spPr>
      </p:pic>
      <p:grpSp>
        <p:nvGrpSpPr>
          <p:cNvPr id="44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7731350" y="2032340"/>
            <a:ext cx="1800000" cy="578660"/>
            <a:chOff x="1005145" y="4295053"/>
            <a:chExt cx="2088000" cy="578660"/>
          </a:xfrm>
        </p:grpSpPr>
        <p:sp>
          <p:nvSpPr>
            <p:cNvPr id="45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組長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46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劉宇芯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9961427" y="3596868"/>
            <a:ext cx="1800000" cy="578660"/>
            <a:chOff x="1005145" y="4295053"/>
            <a:chExt cx="2088000" cy="578660"/>
          </a:xfrm>
        </p:grpSpPr>
        <p:sp>
          <p:nvSpPr>
            <p:cNvPr id="49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組員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50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李其睿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9064876" y="5554512"/>
            <a:ext cx="1800000" cy="578660"/>
            <a:chOff x="1005145" y="4295053"/>
            <a:chExt cx="2088000" cy="578660"/>
          </a:xfrm>
        </p:grpSpPr>
        <p:sp>
          <p:nvSpPr>
            <p:cNvPr id="52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組員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53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黃其龍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圖片版面配置區 2">
            <a:extLst>
              <a:ext uri="{FF2B5EF4-FFF2-40B4-BE49-F238E27FC236}">
                <a16:creationId xmlns:a16="http://schemas.microsoft.com/office/drawing/2014/main" id="{F8C2B7E5-BCB6-4F6E-AE7D-F283FCF4C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" b="359"/>
          <a:stretch/>
        </p:blipFill>
        <p:spPr>
          <a:xfrm>
            <a:off x="1071777" y="2525896"/>
            <a:ext cx="2486025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</p:pic>
      <p:pic>
        <p:nvPicPr>
          <p:cNvPr id="3" name="圖片版面配置區 2"/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b="639"/>
          <a:stretch>
            <a:fillRect/>
          </a:stretch>
        </p:blipFill>
        <p:spPr>
          <a:xfrm>
            <a:off x="3189575" y="2525896"/>
            <a:ext cx="2486025" cy="2362200"/>
          </a:xfrm>
        </p:spPr>
      </p:pic>
      <p:sp>
        <p:nvSpPr>
          <p:cNvPr id="26" name="직사각형 1">
            <a:extLst>
              <a:ext uri="{FF2B5EF4-FFF2-40B4-BE49-F238E27FC236}">
                <a16:creationId xmlns:a16="http://schemas.microsoft.com/office/drawing/2014/main" id="{F0BBF2CE-1439-4D11-A814-34FA7E227BFA}"/>
              </a:ext>
            </a:extLst>
          </p:cNvPr>
          <p:cNvSpPr/>
          <p:nvPr/>
        </p:nvSpPr>
        <p:spPr>
          <a:xfrm>
            <a:off x="1457721" y="1560562"/>
            <a:ext cx="1581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700" dirty="0">
                <a:solidFill>
                  <a:srgbClr val="9F8C61"/>
                </a:solidFill>
              </a:rPr>
              <a:t>老師</a:t>
            </a:r>
            <a:endParaRPr lang="en-US" altLang="ko-KR" sz="2700" dirty="0">
              <a:solidFill>
                <a:srgbClr val="9F8C61"/>
              </a:solidFill>
            </a:endParaRPr>
          </a:p>
          <a:p>
            <a:pPr algn="ctr"/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呂世河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0706" y="3143628"/>
            <a:ext cx="1657208" cy="1657208"/>
          </a:xfrm>
        </p:spPr>
      </p:pic>
    </p:spTree>
    <p:extLst>
      <p:ext uri="{BB962C8B-B14F-4D97-AF65-F5344CB8AC3E}">
        <p14:creationId xmlns:p14="http://schemas.microsoft.com/office/powerpoint/2010/main" val="18850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7367346-F087-4F73-91D6-4680BECED415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244D3FC-F90A-411C-BB33-7E5EE577C70F}"/>
              </a:ext>
            </a:extLst>
          </p:cNvPr>
          <p:cNvGrpSpPr/>
          <p:nvPr/>
        </p:nvGrpSpPr>
        <p:grpSpPr>
          <a:xfrm>
            <a:off x="5966454" y="616386"/>
            <a:ext cx="1643605" cy="1005069"/>
            <a:chOff x="379058" y="626962"/>
            <a:chExt cx="1643605" cy="1005069"/>
          </a:xfrm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F2EC7886-FDD1-4111-B89D-6E55961D18C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id="{1D921507-D765-4576-BAE4-3BA3FD267016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4490390" y="123871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FC-37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0F9CBE-5368-45A5-9CA7-231B67AE3725}"/>
              </a:ext>
            </a:extLst>
          </p:cNvPr>
          <p:cNvSpPr txBox="1"/>
          <p:nvPr/>
        </p:nvSpPr>
        <p:spPr>
          <a:xfrm>
            <a:off x="1200860" y="2196951"/>
            <a:ext cx="81868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輸出形式有數位開關量輸出（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）和類比量電壓輸出兩種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FR-04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雙面材料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超大面積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5.0</a:t>
            </a:r>
            <a:r>
              <a:rPr lang="en-US" altLang="zh-TW" sz="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4.0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cm)</a:t>
            </a:r>
            <a:endParaRPr lang="zh-TW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鍍鎳處理表面，具有抗氧化及導電性佳的特性</a:t>
            </a:r>
          </a:p>
        </p:txBody>
      </p:sp>
      <p:pic>
        <p:nvPicPr>
          <p:cNvPr id="2050" name="Picture 2" descr="Rain Sensor-FC-37 or YL-83">
            <a:extLst>
              <a:ext uri="{FF2B5EF4-FFF2-40B4-BE49-F238E27FC236}">
                <a16:creationId xmlns:a16="http://schemas.microsoft.com/office/drawing/2014/main" id="{33B08AA6-E915-4E39-98FE-10D1968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60" y="3478457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71E24828-BA67-4EB5-AD90-C2350C2B18BB}"/>
              </a:ext>
            </a:extLst>
          </p:cNvPr>
          <p:cNvGrpSpPr/>
          <p:nvPr/>
        </p:nvGrpSpPr>
        <p:grpSpPr>
          <a:xfrm>
            <a:off x="3775907" y="3682969"/>
            <a:ext cx="1618821" cy="1677930"/>
            <a:chOff x="3775907" y="3682969"/>
            <a:chExt cx="1618821" cy="1677930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E8AD64C0-8880-4A62-BC5A-C2F637354EF1}"/>
                </a:ext>
              </a:extLst>
            </p:cNvPr>
            <p:cNvSpPr/>
            <p:nvPr/>
          </p:nvSpPr>
          <p:spPr>
            <a:xfrm rot="936141">
              <a:off x="3775907" y="4602999"/>
              <a:ext cx="1592186" cy="75790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56771B8-AAE0-4498-9644-5D4291F0623B}"/>
                </a:ext>
              </a:extLst>
            </p:cNvPr>
            <p:cNvSpPr txBox="1"/>
            <p:nvPr/>
          </p:nvSpPr>
          <p:spPr>
            <a:xfrm rot="20800100">
              <a:off x="4325778" y="3682969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68EE3EE-D408-4B61-AD83-C90E57036D7F}"/>
                </a:ext>
              </a:extLst>
            </p:cNvPr>
            <p:cNvSpPr txBox="1"/>
            <p:nvPr/>
          </p:nvSpPr>
          <p:spPr>
            <a:xfrm>
              <a:off x="4635664" y="3764179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C67089F-8843-4B87-ACB1-D688ADA2A5F6}"/>
                </a:ext>
              </a:extLst>
            </p:cNvPr>
            <p:cNvSpPr txBox="1"/>
            <p:nvPr/>
          </p:nvSpPr>
          <p:spPr>
            <a:xfrm rot="986196">
              <a:off x="4902285" y="3935323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65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28119BF-9BC2-4BBD-839E-87E7935820E9}"/>
              </a:ext>
            </a:extLst>
          </p:cNvPr>
          <p:cNvGrpSpPr/>
          <p:nvPr/>
        </p:nvGrpSpPr>
        <p:grpSpPr>
          <a:xfrm>
            <a:off x="8721984" y="616905"/>
            <a:ext cx="1643605" cy="1005069"/>
            <a:chOff x="379058" y="626962"/>
            <a:chExt cx="1643605" cy="1005069"/>
          </a:xfrm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597F198D-090F-4659-9132-A4266C04072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FD6DDFE9-B7C2-4E84-B6A1-173E4971CA73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7780576" y="1257692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TW" sz="2800" b="1" dirty="0">
                <a:cs typeface="+mn-ea"/>
              </a:rPr>
              <a:t>Arduino Uno</a:t>
            </a:r>
            <a:endParaRPr lang="zh-TW" altLang="en-US" sz="2800" b="1" dirty="0">
              <a:cs typeface="+mn-ea"/>
            </a:endParaRPr>
          </a:p>
          <a:p>
            <a:pPr algn="ctr"/>
            <a:endParaRPr lang="zh-TW" altLang="en-US" sz="3600" b="1" dirty="0">
              <a:cs typeface="+mn-ea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C012C8-D949-410B-A31D-3B35B5FD1676}"/>
              </a:ext>
            </a:extLst>
          </p:cNvPr>
          <p:cNvSpPr txBox="1"/>
          <p:nvPr/>
        </p:nvSpPr>
        <p:spPr>
          <a:xfrm>
            <a:off x="987501" y="3175904"/>
            <a:ext cx="5474260" cy="145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是整個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家族中使用者最多，技術資源最多的開發板之一</a:t>
            </a:r>
          </a:p>
        </p:txBody>
      </p:sp>
      <p:pic>
        <p:nvPicPr>
          <p:cNvPr id="3076" name="Picture 4" descr="Amazon.com: ARDUINO UNO R3 [A000066] : 電子">
            <a:extLst>
              <a:ext uri="{FF2B5EF4-FFF2-40B4-BE49-F238E27FC236}">
                <a16:creationId xmlns:a16="http://schemas.microsoft.com/office/drawing/2014/main" id="{0D622AD8-A688-4A65-962D-88809105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73" y="2827787"/>
            <a:ext cx="3866790" cy="28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0F07E62-459B-4E31-935B-850A4BDEA6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377690" y="590397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4D3810-CC12-464A-AABB-D5DB08D838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-404727" y="128273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GA12-N20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0C54A-65C8-4C10-BA7E-8BD0A652B5E0}"/>
              </a:ext>
            </a:extLst>
          </p:cNvPr>
          <p:cNvSpPr txBox="1"/>
          <p:nvPr/>
        </p:nvSpPr>
        <p:spPr>
          <a:xfrm>
            <a:off x="1200860" y="2196951"/>
            <a:ext cx="10593350" cy="21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體積小、扭力大、全金屬齒輪，耐用不易磨損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可順逆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正反轉具有自鎖功能噪音小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直流減速馬達可用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PWM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控速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需加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</a:p>
        </p:txBody>
      </p:sp>
      <p:pic>
        <p:nvPicPr>
          <p:cNvPr id="5122" name="Picture 2" descr="GA12-N20 全金屬減速馬達6V 30RPM 減速電機微型直流馬達3V 6V 12V - 台灣智能感測科技">
            <a:extLst>
              <a:ext uri="{FF2B5EF4-FFF2-40B4-BE49-F238E27FC236}">
                <a16:creationId xmlns:a16="http://schemas.microsoft.com/office/drawing/2014/main" id="{E2B35A3E-EB01-4742-A0DB-EF05870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3933664"/>
            <a:ext cx="2922289" cy="22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5893423" y="600299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24D3810-CC12-464A-AABB-D5DB08D838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4731153" y="126755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85676A-0AB6-4CAF-BC20-F72C84034366}"/>
              </a:ext>
            </a:extLst>
          </p:cNvPr>
          <p:cNvSpPr txBox="1"/>
          <p:nvPr/>
        </p:nvSpPr>
        <p:spPr>
          <a:xfrm>
            <a:off x="1200860" y="2196951"/>
            <a:ext cx="10593350" cy="21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可以直接驅動兩顆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直流馬達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並提供了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輸出介面，可以給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微控制器電路系統供電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可以方便控制直流馬達速度和方向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DDD697-0028-4BA9-A912-20CC5175B322}"/>
              </a:ext>
            </a:extLst>
          </p:cNvPr>
          <p:cNvSpPr txBox="1"/>
          <p:nvPr/>
        </p:nvSpPr>
        <p:spPr>
          <a:xfrm>
            <a:off x="1199492" y="4367222"/>
            <a:ext cx="547426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要加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才能夠同時驅動兩顆馬達</a:t>
            </a:r>
            <a:endParaRPr lang="zh-TW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 descr="L298N 2A Based Motor Driver Module">
            <a:extLst>
              <a:ext uri="{FF2B5EF4-FFF2-40B4-BE49-F238E27FC236}">
                <a16:creationId xmlns:a16="http://schemas.microsoft.com/office/drawing/2014/main" id="{9137AF38-7A97-4973-B975-78B43DAE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188" y="4082469"/>
            <a:ext cx="2896951" cy="28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功能講解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FUNCTION EXPLANATION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腳位</a:t>
            </a:r>
            <a:r>
              <a:rPr lang="zh-TW" altLang="en-US" sz="6000" b="1" dirty="0">
                <a:cs typeface="+mn-ea"/>
                <a:sym typeface="+mn-lt"/>
              </a:rPr>
              <a:t>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8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1127"/>
          <a:stretch/>
        </p:blipFill>
        <p:spPr>
          <a:xfrm>
            <a:off x="512201" y="411382"/>
            <a:ext cx="9612066" cy="51429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7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 smtClean="0">
                <a:cs typeface="+mn-ea"/>
                <a:sym typeface="+mn-lt"/>
              </a:rPr>
              <a:t>FC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37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6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4924" y="2417379"/>
            <a:ext cx="2837793" cy="378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850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83877" y="3480435"/>
            <a:ext cx="488315" cy="488315"/>
          </a:xfrm>
          <a:prstGeom prst="ellipse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副标题 3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810827" y="346456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600" spc="0" dirty="0">
                <a:solidFill>
                  <a:schemeClr val="bg1"/>
                </a:solidFill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2237422" y="4179570"/>
            <a:ext cx="2228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研究動機</a:t>
            </a:r>
            <a:endParaRPr lang="zh-CN" altLang="en-US" sz="2800" b="1" dirty="0">
              <a:solidFill>
                <a:srgbClr val="9F8C61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229292" y="4808220"/>
            <a:ext cx="197485" cy="7620"/>
          </a:xfrm>
          <a:prstGeom prst="line">
            <a:avLst/>
          </a:prstGeom>
          <a:ln>
            <a:solidFill>
              <a:srgbClr val="9F8C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4907597" y="2560320"/>
            <a:ext cx="2527935" cy="3355975"/>
            <a:chOff x="1019" y="3780"/>
            <a:chExt cx="3981" cy="5285"/>
          </a:xfrm>
        </p:grpSpPr>
        <p:sp>
          <p:nvSpPr>
            <p:cNvPr id="47" name="圆角矩形 46"/>
            <p:cNvSpPr/>
            <p:nvPr>
              <p:custDataLst>
                <p:tags r:id="rId11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2"/>
              </p:custDataLst>
            </p:nvPr>
          </p:nvSpPr>
          <p:spPr>
            <a:xfrm>
              <a:off x="2643" y="5207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副标题 33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2201" y="5182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1310" y="6308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材料介紹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>
              <p:custDataLst>
                <p:tags r:id="rId15"/>
              </p:custDataLst>
            </p:nvPr>
          </p:nvCxnSpPr>
          <p:spPr>
            <a:xfrm>
              <a:off x="2872" y="7298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7730172" y="2560320"/>
            <a:ext cx="2527935" cy="3355975"/>
            <a:chOff x="1019" y="3780"/>
            <a:chExt cx="3981" cy="5285"/>
          </a:xfrm>
        </p:grpSpPr>
        <p:sp>
          <p:nvSpPr>
            <p:cNvPr id="55" name="圆角矩形 54"/>
            <p:cNvSpPr/>
            <p:nvPr>
              <p:custDataLst>
                <p:tags r:id="rId6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7"/>
              </p:custDataLst>
            </p:nvPr>
          </p:nvSpPr>
          <p:spPr>
            <a:xfrm>
              <a:off x="2602" y="5195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160" y="5170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9"/>
              </p:custDataLst>
            </p:nvPr>
          </p:nvSpPr>
          <p:spPr>
            <a:xfrm>
              <a:off x="1269" y="6296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功能講解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10"/>
              </p:custDataLst>
            </p:nvPr>
          </p:nvCxnSpPr>
          <p:spPr>
            <a:xfrm>
              <a:off x="2831" y="7286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9" name="圆角矩形 35"/>
          <p:cNvSpPr/>
          <p:nvPr/>
        </p:nvSpPr>
        <p:spPr>
          <a:xfrm>
            <a:off x="49171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圆角矩形 35"/>
          <p:cNvSpPr/>
          <p:nvPr/>
        </p:nvSpPr>
        <p:spPr>
          <a:xfrm>
            <a:off x="7742674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1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18"/>
          <a:stretch/>
        </p:blipFill>
        <p:spPr>
          <a:xfrm>
            <a:off x="257950" y="415196"/>
            <a:ext cx="9278645" cy="36982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2233" y="1608083"/>
            <a:ext cx="4004443" cy="4424856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3524801"/>
            <a:ext cx="4676370" cy="28891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27719"/>
          <a:stretch/>
        </p:blipFill>
        <p:spPr>
          <a:xfrm>
            <a:off x="9277564" y="1345324"/>
            <a:ext cx="1648767" cy="18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10261 0.2192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88227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 smtClean="0">
                <a:cs typeface="+mn-ea"/>
                <a:sym typeface="+mn-lt"/>
              </a:rPr>
              <a:t>MQ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135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1862"/>
          <a:stretch/>
        </p:blipFill>
        <p:spPr>
          <a:xfrm>
            <a:off x="400724" y="425683"/>
            <a:ext cx="9288171" cy="5952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302500" y="927100"/>
            <a:ext cx="4353313" cy="5054599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81" y="3726854"/>
            <a:ext cx="4907884" cy="30321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t="14480" b="29396"/>
          <a:stretch/>
        </p:blipFill>
        <p:spPr>
          <a:xfrm>
            <a:off x="8922244" y="425683"/>
            <a:ext cx="2733569" cy="3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6575 0.2069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056089" y="2929889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 smtClean="0">
                <a:cs typeface="+mn-ea"/>
                <a:sym typeface="+mn-lt"/>
              </a:rPr>
              <a:t>MQ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9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3" y="3762072"/>
            <a:ext cx="4851475" cy="27289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6414"/>
          <a:stretch/>
        </p:blipFill>
        <p:spPr>
          <a:xfrm>
            <a:off x="400724" y="461045"/>
            <a:ext cx="9307224" cy="38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686098" y="2886535"/>
            <a:ext cx="998482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對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616167" y="2886535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782715" y="2885943"/>
            <a:ext cx="977462" cy="857504"/>
            <a:chOff x="-1513490" y="1208691"/>
            <a:chExt cx="977462" cy="857504"/>
          </a:xfrm>
        </p:grpSpPr>
        <p:sp>
          <p:nvSpPr>
            <p:cNvPr id="14" name="橢圓 13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781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4681"/>
          <a:stretch/>
        </p:blipFill>
        <p:spPr>
          <a:xfrm>
            <a:off x="517478" y="291540"/>
            <a:ext cx="9307224" cy="13382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66331" y="4304322"/>
            <a:ext cx="10793622" cy="1848459"/>
            <a:chOff x="778268" y="2797113"/>
            <a:chExt cx="10793622" cy="184845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/>
            <a:srcRect b="78817"/>
            <a:stretch/>
          </p:blipFill>
          <p:spPr>
            <a:xfrm>
              <a:off x="778268" y="2797113"/>
              <a:ext cx="9269119" cy="184845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30579" y="2797113"/>
              <a:ext cx="1641311" cy="184845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930578" y="2797113"/>
              <a:ext cx="1641311" cy="734363"/>
            </a:xfrm>
            <a:prstGeom prst="rect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047387" y="2965407"/>
              <a:ext cx="1454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偵測數值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6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腳位</a:t>
            </a:r>
            <a:r>
              <a:rPr lang="zh-TW" altLang="en-US" sz="6000" b="1" dirty="0">
                <a:cs typeface="+mn-ea"/>
                <a:sym typeface="+mn-lt"/>
              </a:rPr>
              <a:t>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5351"/>
          <a:stretch/>
        </p:blipFill>
        <p:spPr>
          <a:xfrm>
            <a:off x="622581" y="406502"/>
            <a:ext cx="9307224" cy="56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>
                <a:cs typeface="+mn-ea"/>
              </a:rPr>
              <a:t>GA12-N20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93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085022" y="2560320"/>
            <a:ext cx="8173085" cy="3355975"/>
            <a:chOff x="1019" y="3780"/>
            <a:chExt cx="12871" cy="5285"/>
          </a:xfrm>
        </p:grpSpPr>
        <p:grpSp>
          <p:nvGrpSpPr>
            <p:cNvPr id="43" name="组合 42"/>
            <p:cNvGrpSpPr/>
            <p:nvPr/>
          </p:nvGrpSpPr>
          <p:grpSpPr>
            <a:xfrm>
              <a:off x="1019" y="3780"/>
              <a:ext cx="3981" cy="5285"/>
              <a:chOff x="1019" y="3780"/>
              <a:chExt cx="3981" cy="5285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592" y="5229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副标题 33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162" y="5204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4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59" y="6330"/>
                <a:ext cx="3509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實體解說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2821" y="7320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5464" y="3780"/>
              <a:ext cx="3981" cy="5285"/>
              <a:chOff x="1019" y="3780"/>
              <a:chExt cx="3981" cy="5285"/>
            </a:xfrm>
          </p:grpSpPr>
          <p:sp>
            <p:nvSpPr>
              <p:cNvPr id="47" name="圆角矩形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43" y="5207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副标题 33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201" y="5182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5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310" y="6308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研究困境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872" y="7298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9909" y="3780"/>
              <a:ext cx="3981" cy="5285"/>
              <a:chOff x="1019" y="3780"/>
              <a:chExt cx="3981" cy="5285"/>
            </a:xfrm>
          </p:grpSpPr>
          <p:sp>
            <p:nvSpPr>
              <p:cNvPr id="55" name="圆角矩形 54"/>
              <p:cNvSpPr/>
              <p:nvPr>
                <p:custDataLst>
                  <p:tags r:id="rId4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>
                <p:custDataLst>
                  <p:tags r:id="rId5"/>
                </p:custDataLst>
              </p:nvPr>
            </p:nvSpPr>
            <p:spPr>
              <a:xfrm>
                <a:off x="2602" y="5195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副标题 33"/>
              <p:cNvSpPr>
                <a:spLocks noGrp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60" y="5170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TW" sz="2600" spc="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69" y="6296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未來展望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61" name="直接连接符 60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831" y="7286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5" name="圆角矩形 35"/>
          <p:cNvSpPr/>
          <p:nvPr/>
        </p:nvSpPr>
        <p:spPr>
          <a:xfrm>
            <a:off x="2094547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圆角矩形 35"/>
          <p:cNvSpPr/>
          <p:nvPr/>
        </p:nvSpPr>
        <p:spPr>
          <a:xfrm>
            <a:off x="4900294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35"/>
          <p:cNvSpPr/>
          <p:nvPr/>
        </p:nvSpPr>
        <p:spPr>
          <a:xfrm>
            <a:off x="7715566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7" y="4016673"/>
            <a:ext cx="4185797" cy="2269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9190"/>
          <a:stretch/>
        </p:blipFill>
        <p:spPr>
          <a:xfrm>
            <a:off x="544716" y="452610"/>
            <a:ext cx="9631119" cy="53063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3286"/>
          <a:stretch/>
        </p:blipFill>
        <p:spPr>
          <a:xfrm>
            <a:off x="6686884" y="699703"/>
            <a:ext cx="9573961" cy="40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solidFill>
                  <a:srgbClr val="9F8C61"/>
                </a:solidFill>
                <a:cs typeface="+mn-ea"/>
                <a:sym typeface="+mn-lt"/>
              </a:rPr>
              <a:t>實體解說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PHYSICAL EXPLANATION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8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7652" y="406221"/>
            <a:ext cx="10515600" cy="1325563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3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研究困境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  <a:p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0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dirty="0" smtClean="0">
                <a:solidFill>
                  <a:srgbClr val="9F8C6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研究困境</a:t>
            </a:r>
            <a:endParaRPr lang="zh-CN" altLang="en-US" sz="3000" b="1" spc="0" dirty="0">
              <a:solidFill>
                <a:srgbClr val="9F8C6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</p:txBody>
      </p:sp>
      <p:grpSp>
        <p:nvGrpSpPr>
          <p:cNvPr id="234" name="组合 233"/>
          <p:cNvGrpSpPr/>
          <p:nvPr/>
        </p:nvGrpSpPr>
        <p:grpSpPr>
          <a:xfrm>
            <a:off x="600075" y="1600200"/>
            <a:ext cx="2602865" cy="4165600"/>
            <a:chOff x="1320" y="2520"/>
            <a:chExt cx="4099" cy="6560"/>
          </a:xfrm>
        </p:grpSpPr>
        <p:sp>
          <p:nvSpPr>
            <p:cNvPr id="5" name="圆角矩形 4"/>
            <p:cNvSpPr/>
            <p:nvPr/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23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24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副标题 33"/>
            <p:cNvSpPr>
              <a:spLocks noGrp="1"/>
            </p:cNvSpPr>
            <p:nvPr>
              <p:custDataLst>
                <p:tags r:id="rId25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26"/>
              </p:custDataLst>
            </p:nvPr>
          </p:nvSpPr>
          <p:spPr>
            <a:xfrm>
              <a:off x="1604" y="4455"/>
              <a:ext cx="3493" cy="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驅動所有裝置的電流超過一顆</a:t>
              </a:r>
              <a:r>
                <a: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Arduino UNO</a:t>
              </a: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電流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的負荷上限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27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TW" altLang="en-US" sz="2200" dirty="0" smtClean="0">
                  <a:solidFill>
                    <a:schemeClr val="bg1"/>
                  </a:solidFill>
                  <a:cs typeface="+mn-ea"/>
                  <a:sym typeface="+mn-lt"/>
                </a:rPr>
                <a:t>電流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3398520" y="1600200"/>
            <a:ext cx="2602865" cy="4165600"/>
            <a:chOff x="1320" y="2520"/>
            <a:chExt cx="4099" cy="6560"/>
          </a:xfrm>
        </p:grpSpPr>
        <p:sp>
          <p:nvSpPr>
            <p:cNvPr id="302" name="圆角矩形 301"/>
            <p:cNvSpPr/>
            <p:nvPr>
              <p:custDataLst>
                <p:tags r:id="rId17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任意多边形 302"/>
            <p:cNvSpPr/>
            <p:nvPr>
              <p:custDataLst>
                <p:tags r:id="rId18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椭圆 303"/>
            <p:cNvSpPr/>
            <p:nvPr>
              <p:custDataLst>
                <p:tags r:id="rId19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副标题 33"/>
            <p:cNvSpPr>
              <a:spLocks noGrp="1"/>
            </p:cNvSpPr>
            <p:nvPr>
              <p:custDataLst>
                <p:tags r:id="rId20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308" name="文本框 307"/>
            <p:cNvSpPr txBox="1"/>
            <p:nvPr>
              <p:custDataLst>
                <p:tags r:id="rId21"/>
              </p:custDataLst>
            </p:nvPr>
          </p:nvSpPr>
          <p:spPr>
            <a:xfrm>
              <a:off x="1622" y="4467"/>
              <a:ext cx="3493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為了減小體積，卻換來啟動馬達的不穩定性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22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dirty="0" smtClean="0">
                  <a:solidFill>
                    <a:schemeClr val="bg1"/>
                  </a:solidFill>
                  <a:cs typeface="+mn-ea"/>
                  <a:sym typeface="+mn-lt"/>
                </a:rPr>
                <a:t>利害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6196965" y="1600200"/>
            <a:ext cx="2602865" cy="4165600"/>
            <a:chOff x="1320" y="2520"/>
            <a:chExt cx="4099" cy="6560"/>
          </a:xfrm>
        </p:grpSpPr>
        <p:sp>
          <p:nvSpPr>
            <p:cNvPr id="311" name="圆角矩形 310"/>
            <p:cNvSpPr/>
            <p:nvPr>
              <p:custDataLst>
                <p:tags r:id="rId11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任意多边形 311"/>
            <p:cNvSpPr/>
            <p:nvPr>
              <p:custDataLst>
                <p:tags r:id="rId12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椭圆 312"/>
            <p:cNvSpPr/>
            <p:nvPr>
              <p:custDataLst>
                <p:tags r:id="rId13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副标题 33"/>
            <p:cNvSpPr>
              <a:spLocks noGrp="1"/>
            </p:cNvSpPr>
            <p:nvPr>
              <p:custDataLst>
                <p:tags r:id="rId14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17" name="文本框 316"/>
            <p:cNvSpPr txBox="1"/>
            <p:nvPr>
              <p:custDataLst>
                <p:tags r:id="rId15"/>
              </p:custDataLst>
            </p:nvPr>
          </p:nvSpPr>
          <p:spPr>
            <a:xfrm>
              <a:off x="1622" y="4455"/>
              <a:ext cx="3493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L298N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啟動電壓不足同時驅動兩顆馬達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6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電壓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8995410" y="1600200"/>
            <a:ext cx="2602865" cy="4165600"/>
            <a:chOff x="1320" y="2520"/>
            <a:chExt cx="4099" cy="6560"/>
          </a:xfrm>
        </p:grpSpPr>
        <p:sp>
          <p:nvSpPr>
            <p:cNvPr id="320" name="圆角矩形 319"/>
            <p:cNvSpPr/>
            <p:nvPr>
              <p:custDataLst>
                <p:tags r:id="rId5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" name="任意多边形 320"/>
            <p:cNvSpPr/>
            <p:nvPr>
              <p:custDataLst>
                <p:tags r:id="rId6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" name="椭圆 321"/>
            <p:cNvSpPr/>
            <p:nvPr>
              <p:custDataLst>
                <p:tags r:id="rId7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326" name="文本框 325"/>
            <p:cNvSpPr txBox="1"/>
            <p:nvPr>
              <p:custDataLst>
                <p:tags r:id="rId9"/>
              </p:custDataLst>
            </p:nvPr>
          </p:nvSpPr>
          <p:spPr>
            <a:xfrm>
              <a:off x="1622" y="4483"/>
              <a:ext cx="3493" cy="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TW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測試過程中，有元件因下雨環境潮濕而損壞，導致進度耽擱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0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零件損壞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8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13942063" y="2377439"/>
            <a:ext cx="14269720" cy="2933701"/>
            <a:chOff x="-2605405" y="2377439"/>
            <a:chExt cx="14269720" cy="2933701"/>
          </a:xfrm>
        </p:grpSpPr>
        <p:grpSp>
          <p:nvGrpSpPr>
            <p:cNvPr id="10" name="组合 9"/>
            <p:cNvGrpSpPr/>
            <p:nvPr/>
          </p:nvGrpSpPr>
          <p:grpSpPr>
            <a:xfrm>
              <a:off x="-2004910" y="3752215"/>
              <a:ext cx="2218055" cy="1282065"/>
              <a:chOff x="939" y="4244"/>
              <a:chExt cx="3867" cy="2019"/>
            </a:xfrm>
          </p:grpSpPr>
          <p:sp>
            <p:nvSpPr>
              <p:cNvPr id="11" name="文本框 1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智能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39" y="4809"/>
                <a:ext cx="3867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可切換自動與固定模式，以達到使用者當時需求，不被系統綁架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73467" y="3752215"/>
              <a:ext cx="2218055" cy="1282065"/>
              <a:chOff x="939" y="4244"/>
              <a:chExt cx="3867" cy="2019"/>
            </a:xfrm>
          </p:grpSpPr>
          <p:sp>
            <p:nvSpPr>
              <p:cNvPr id="14" name="文本框 1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便利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39" y="4809"/>
                <a:ext cx="3867" cy="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組裝方式改為可拆卸式，能夠實現更精簡、精細的組裝，以便於搬家等狀況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95419" y="3752215"/>
              <a:ext cx="2218055" cy="1005205"/>
              <a:chOff x="939" y="4244"/>
              <a:chExt cx="3867" cy="1583"/>
            </a:xfrm>
          </p:grpSpPr>
          <p:sp>
            <p:nvSpPr>
              <p:cNvPr id="17" name="文本框 1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普及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39" y="4809"/>
                <a:ext cx="3867" cy="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將其製作方式化簡、壓低成本已達成普及化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41439" y="3752215"/>
              <a:ext cx="2218055" cy="1558925"/>
              <a:chOff x="939" y="4244"/>
              <a:chExt cx="3867" cy="2455"/>
            </a:xfrm>
          </p:grpSpPr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連接其他工具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39" y="4809"/>
                <a:ext cx="3867" cy="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偵測有害氣體是為了能夠警示危險，在之後如果能夠連接其他工具，更是能從警示轉變成處理危機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-2605405" y="2377439"/>
              <a:ext cx="14269720" cy="716281"/>
              <a:chOff x="-2605405" y="2377439"/>
              <a:chExt cx="14269720" cy="716281"/>
            </a:xfrm>
          </p:grpSpPr>
          <p:sp>
            <p:nvSpPr>
              <p:cNvPr id="6" name="圆角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8245267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65453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>
                <p:custDataLst>
                  <p:tags r:id="rId8"/>
                </p:custDataLst>
              </p:nvPr>
            </p:nvSpPr>
            <p:spPr>
              <a:xfrm>
                <a:off x="306380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6187FF"/>
                      </a:gs>
                      <a:gs pos="100000">
                        <a:srgbClr val="3263FE"/>
                      </a:gs>
                    </a:gsLst>
                    <a:lin ang="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>
                <p:custDataLst>
                  <p:tags r:id="rId9"/>
                </p:custDataLst>
              </p:nvPr>
            </p:nvSpPr>
            <p:spPr>
              <a:xfrm>
                <a:off x="473075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 58"/>
              <p:cNvSpPr/>
              <p:nvPr>
                <p:custDataLst>
                  <p:tags r:id="rId10"/>
                </p:custDataLst>
              </p:nvPr>
            </p:nvSpPr>
            <p:spPr>
              <a:xfrm rot="2700000">
                <a:off x="1897380" y="2522855"/>
                <a:ext cx="570230" cy="46609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205" h="9978">
                    <a:moveTo>
                      <a:pt x="10682" y="3494"/>
                    </a:moveTo>
                    <a:lnTo>
                      <a:pt x="11833" y="3494"/>
                    </a:lnTo>
                    <a:cubicBezTo>
                      <a:pt x="12042" y="3487"/>
                      <a:pt x="12210" y="3678"/>
                      <a:pt x="12205" y="3865"/>
                    </a:cubicBezTo>
                    <a:cubicBezTo>
                      <a:pt x="12211" y="4074"/>
                      <a:pt x="12020" y="4242"/>
                      <a:pt x="11833" y="4237"/>
                    </a:cubicBezTo>
                    <a:lnTo>
                      <a:pt x="10678" y="4237"/>
                    </a:lnTo>
                    <a:cubicBezTo>
                      <a:pt x="10630" y="4624"/>
                      <a:pt x="10355" y="5107"/>
                      <a:pt x="10121" y="5308"/>
                    </a:cubicBezTo>
                    <a:cubicBezTo>
                      <a:pt x="9755" y="5731"/>
                      <a:pt x="9105" y="5914"/>
                      <a:pt x="8679" y="5899"/>
                    </a:cubicBezTo>
                    <a:cubicBezTo>
                      <a:pt x="8141" y="5916"/>
                      <a:pt x="7528" y="5626"/>
                      <a:pt x="7245" y="5308"/>
                    </a:cubicBezTo>
                    <a:cubicBezTo>
                      <a:pt x="6822" y="4942"/>
                      <a:pt x="6639" y="4292"/>
                      <a:pt x="6654" y="3866"/>
                    </a:cubicBezTo>
                    <a:cubicBezTo>
                      <a:pt x="6637" y="3327"/>
                      <a:pt x="6927" y="2714"/>
                      <a:pt x="7245" y="2432"/>
                    </a:cubicBezTo>
                    <a:cubicBezTo>
                      <a:pt x="7611" y="2008"/>
                      <a:pt x="8261" y="1825"/>
                      <a:pt x="8687" y="1840"/>
                    </a:cubicBezTo>
                    <a:cubicBezTo>
                      <a:pt x="9226" y="1823"/>
                      <a:pt x="9839" y="2113"/>
                      <a:pt x="10121" y="2432"/>
                    </a:cubicBezTo>
                    <a:cubicBezTo>
                      <a:pt x="10444" y="2697"/>
                      <a:pt x="10651" y="3241"/>
                      <a:pt x="10682" y="3494"/>
                    </a:cubicBezTo>
                    <a:close/>
                    <a:moveTo>
                      <a:pt x="7772" y="4781"/>
                    </a:moveTo>
                    <a:cubicBezTo>
                      <a:pt x="7503" y="4549"/>
                      <a:pt x="7387" y="4137"/>
                      <a:pt x="7397" y="3867"/>
                    </a:cubicBezTo>
                    <a:cubicBezTo>
                      <a:pt x="7386" y="3526"/>
                      <a:pt x="7569" y="3137"/>
                      <a:pt x="7772" y="2958"/>
                    </a:cubicBezTo>
                    <a:cubicBezTo>
                      <a:pt x="8004" y="2689"/>
                      <a:pt x="8416" y="2573"/>
                      <a:pt x="8686" y="2583"/>
                    </a:cubicBezTo>
                    <a:cubicBezTo>
                      <a:pt x="9027" y="2572"/>
                      <a:pt x="9416" y="2756"/>
                      <a:pt x="9595" y="2958"/>
                    </a:cubicBezTo>
                    <a:cubicBezTo>
                      <a:pt x="9863" y="3190"/>
                      <a:pt x="9980" y="3602"/>
                      <a:pt x="9970" y="3872"/>
                    </a:cubicBezTo>
                    <a:cubicBezTo>
                      <a:pt x="9981" y="4213"/>
                      <a:pt x="9797" y="4602"/>
                      <a:pt x="9595" y="4781"/>
                    </a:cubicBezTo>
                    <a:cubicBezTo>
                      <a:pt x="9363" y="5050"/>
                      <a:pt x="8951" y="5166"/>
                      <a:pt x="8681" y="5156"/>
                    </a:cubicBezTo>
                    <a:cubicBezTo>
                      <a:pt x="8339" y="5167"/>
                      <a:pt x="7950" y="4983"/>
                      <a:pt x="7772" y="4781"/>
                    </a:cubicBezTo>
                    <a:close/>
                    <a:moveTo>
                      <a:pt x="6785" y="22"/>
                    </a:moveTo>
                    <a:cubicBezTo>
                      <a:pt x="6853" y="28"/>
                      <a:pt x="6943" y="82"/>
                      <a:pt x="6979" y="121"/>
                    </a:cubicBezTo>
                    <a:lnTo>
                      <a:pt x="7869" y="1012"/>
                    </a:lnTo>
                    <a:cubicBezTo>
                      <a:pt x="7943" y="1075"/>
                      <a:pt x="7975" y="1189"/>
                      <a:pt x="7972" y="1263"/>
                    </a:cubicBezTo>
                    <a:cubicBezTo>
                      <a:pt x="7975" y="1357"/>
                      <a:pt x="7925" y="1464"/>
                      <a:pt x="7869" y="1514"/>
                    </a:cubicBezTo>
                    <a:cubicBezTo>
                      <a:pt x="7805" y="1587"/>
                      <a:pt x="7692" y="1619"/>
                      <a:pt x="7617" y="1617"/>
                    </a:cubicBezTo>
                    <a:cubicBezTo>
                      <a:pt x="7523" y="1620"/>
                      <a:pt x="7416" y="1569"/>
                      <a:pt x="7367" y="1514"/>
                    </a:cubicBezTo>
                    <a:lnTo>
                      <a:pt x="6540" y="686"/>
                    </a:lnTo>
                    <a:lnTo>
                      <a:pt x="3946" y="686"/>
                    </a:lnTo>
                    <a:lnTo>
                      <a:pt x="762" y="3870"/>
                    </a:lnTo>
                    <a:lnTo>
                      <a:pt x="6107" y="9215"/>
                    </a:lnTo>
                    <a:lnTo>
                      <a:pt x="8693" y="6630"/>
                    </a:lnTo>
                    <a:lnTo>
                      <a:pt x="9202" y="7139"/>
                    </a:lnTo>
                    <a:lnTo>
                      <a:pt x="6539" y="9802"/>
                    </a:lnTo>
                    <a:cubicBezTo>
                      <a:pt x="6436" y="9931"/>
                      <a:pt x="6245" y="9981"/>
                      <a:pt x="6118" y="9977"/>
                    </a:cubicBezTo>
                    <a:cubicBezTo>
                      <a:pt x="5947" y="9982"/>
                      <a:pt x="5762" y="9900"/>
                      <a:pt x="5695" y="9821"/>
                    </a:cubicBezTo>
                    <a:lnTo>
                      <a:pt x="5686" y="9812"/>
                    </a:lnTo>
                    <a:lnTo>
                      <a:pt x="5675" y="9802"/>
                    </a:lnTo>
                    <a:lnTo>
                      <a:pt x="176" y="4302"/>
                    </a:lnTo>
                    <a:cubicBezTo>
                      <a:pt x="46" y="4200"/>
                      <a:pt x="-4" y="4008"/>
                      <a:pt x="0" y="3881"/>
                    </a:cubicBezTo>
                    <a:cubicBezTo>
                      <a:pt x="-4" y="3711"/>
                      <a:pt x="78" y="3525"/>
                      <a:pt x="156" y="3458"/>
                    </a:cubicBezTo>
                    <a:lnTo>
                      <a:pt x="165" y="3449"/>
                    </a:lnTo>
                    <a:lnTo>
                      <a:pt x="176" y="3439"/>
                    </a:lnTo>
                    <a:lnTo>
                      <a:pt x="3426" y="188"/>
                    </a:lnTo>
                    <a:cubicBezTo>
                      <a:pt x="3451" y="160"/>
                      <a:pt x="3499" y="119"/>
                      <a:pt x="3506" y="116"/>
                    </a:cubicBezTo>
                    <a:lnTo>
                      <a:pt x="3506" y="116"/>
                    </a:lnTo>
                    <a:lnTo>
                      <a:pt x="3512" y="110"/>
                    </a:lnTo>
                    <a:lnTo>
                      <a:pt x="3517" y="104"/>
                    </a:lnTo>
                    <a:lnTo>
                      <a:pt x="3523" y="98"/>
                    </a:lnTo>
                    <a:cubicBezTo>
                      <a:pt x="3578" y="36"/>
                      <a:pt x="3688" y="-1"/>
                      <a:pt x="3756" y="0"/>
                    </a:cubicBezTo>
                    <a:lnTo>
                      <a:pt x="3759" y="0"/>
                    </a:lnTo>
                    <a:lnTo>
                      <a:pt x="3763" y="0"/>
                    </a:lnTo>
                    <a:lnTo>
                      <a:pt x="6665" y="0"/>
                    </a:lnTo>
                    <a:cubicBezTo>
                      <a:pt x="6668" y="0"/>
                      <a:pt x="6674" y="0"/>
                      <a:pt x="6675" y="0"/>
                    </a:cubicBezTo>
                    <a:cubicBezTo>
                      <a:pt x="6716" y="0"/>
                      <a:pt x="6780" y="19"/>
                      <a:pt x="6785" y="22"/>
                    </a:cubicBezTo>
                    <a:close/>
                    <a:moveTo>
                      <a:pt x="2584" y="4398"/>
                    </a:moveTo>
                    <a:cubicBezTo>
                      <a:pt x="2513" y="4333"/>
                      <a:pt x="2478" y="4223"/>
                      <a:pt x="2479" y="4150"/>
                    </a:cubicBezTo>
                    <a:lnTo>
                      <a:pt x="2479" y="4141"/>
                    </a:lnTo>
                    <a:cubicBezTo>
                      <a:pt x="2476" y="4052"/>
                      <a:pt x="2526" y="3947"/>
                      <a:pt x="2584" y="3893"/>
                    </a:cubicBezTo>
                    <a:lnTo>
                      <a:pt x="4670" y="1807"/>
                    </a:lnTo>
                    <a:cubicBezTo>
                      <a:pt x="4738" y="1733"/>
                      <a:pt x="4851" y="1699"/>
                      <a:pt x="4927" y="1702"/>
                    </a:cubicBezTo>
                    <a:cubicBezTo>
                      <a:pt x="5112" y="1689"/>
                      <a:pt x="5293" y="1891"/>
                      <a:pt x="5280" y="2055"/>
                    </a:cubicBezTo>
                    <a:cubicBezTo>
                      <a:pt x="5286" y="2147"/>
                      <a:pt x="5236" y="2255"/>
                      <a:pt x="5176" y="2312"/>
                    </a:cubicBezTo>
                    <a:lnTo>
                      <a:pt x="3090" y="4398"/>
                    </a:lnTo>
                    <a:cubicBezTo>
                      <a:pt x="3024" y="4469"/>
                      <a:pt x="2914" y="4504"/>
                      <a:pt x="2841" y="4503"/>
                    </a:cubicBezTo>
                    <a:lnTo>
                      <a:pt x="2832" y="4503"/>
                    </a:lnTo>
                    <a:cubicBezTo>
                      <a:pt x="2744" y="4506"/>
                      <a:pt x="2639" y="4456"/>
                      <a:pt x="2584" y="4398"/>
                    </a:cubicBezTo>
                    <a:close/>
                    <a:moveTo>
                      <a:pt x="3977" y="5791"/>
                    </a:moveTo>
                    <a:cubicBezTo>
                      <a:pt x="3906" y="5726"/>
                      <a:pt x="3871" y="5616"/>
                      <a:pt x="3872" y="5543"/>
                    </a:cubicBezTo>
                    <a:lnTo>
                      <a:pt x="3872" y="5534"/>
                    </a:lnTo>
                    <a:cubicBezTo>
                      <a:pt x="3869" y="5445"/>
                      <a:pt x="3919" y="5340"/>
                      <a:pt x="3977" y="5286"/>
                    </a:cubicBezTo>
                    <a:lnTo>
                      <a:pt x="5236" y="4026"/>
                    </a:lnTo>
                    <a:cubicBezTo>
                      <a:pt x="5302" y="3955"/>
                      <a:pt x="5412" y="3920"/>
                      <a:pt x="5485" y="3921"/>
                    </a:cubicBezTo>
                    <a:cubicBezTo>
                      <a:pt x="5673" y="3903"/>
                      <a:pt x="5859" y="4107"/>
                      <a:pt x="5847" y="4275"/>
                    </a:cubicBezTo>
                    <a:lnTo>
                      <a:pt x="5847" y="4283"/>
                    </a:lnTo>
                    <a:cubicBezTo>
                      <a:pt x="5850" y="4372"/>
                      <a:pt x="5800" y="4477"/>
                      <a:pt x="5742" y="4532"/>
                    </a:cubicBezTo>
                    <a:lnTo>
                      <a:pt x="4483" y="5791"/>
                    </a:lnTo>
                    <a:cubicBezTo>
                      <a:pt x="4417" y="5862"/>
                      <a:pt x="4307" y="5897"/>
                      <a:pt x="4234" y="5896"/>
                    </a:cubicBezTo>
                    <a:lnTo>
                      <a:pt x="4225" y="5896"/>
                    </a:lnTo>
                    <a:cubicBezTo>
                      <a:pt x="4137" y="5899"/>
                      <a:pt x="4032" y="5849"/>
                      <a:pt x="3977" y="5791"/>
                    </a:cubicBezTo>
                    <a:close/>
                    <a:moveTo>
                      <a:pt x="5370" y="7184"/>
                    </a:moveTo>
                    <a:cubicBezTo>
                      <a:pt x="5299" y="7119"/>
                      <a:pt x="5264" y="7009"/>
                      <a:pt x="5265" y="6936"/>
                    </a:cubicBezTo>
                    <a:lnTo>
                      <a:pt x="5265" y="6927"/>
                    </a:lnTo>
                    <a:cubicBezTo>
                      <a:pt x="5262" y="6838"/>
                      <a:pt x="5312" y="6733"/>
                      <a:pt x="5370" y="6679"/>
                    </a:cubicBezTo>
                    <a:lnTo>
                      <a:pt x="5789" y="6260"/>
                    </a:lnTo>
                    <a:cubicBezTo>
                      <a:pt x="5854" y="6189"/>
                      <a:pt x="5964" y="6154"/>
                      <a:pt x="6037" y="6155"/>
                    </a:cubicBezTo>
                    <a:lnTo>
                      <a:pt x="6046" y="6155"/>
                    </a:lnTo>
                    <a:cubicBezTo>
                      <a:pt x="6231" y="6142"/>
                      <a:pt x="6411" y="6344"/>
                      <a:pt x="6399" y="6508"/>
                    </a:cubicBezTo>
                    <a:lnTo>
                      <a:pt x="6399" y="6517"/>
                    </a:lnTo>
                    <a:cubicBezTo>
                      <a:pt x="6402" y="6606"/>
                      <a:pt x="6352" y="6711"/>
                      <a:pt x="6294" y="6765"/>
                    </a:cubicBezTo>
                    <a:lnTo>
                      <a:pt x="5876" y="7184"/>
                    </a:lnTo>
                    <a:cubicBezTo>
                      <a:pt x="5808" y="7257"/>
                      <a:pt x="5694" y="7292"/>
                      <a:pt x="5618" y="7289"/>
                    </a:cubicBezTo>
                    <a:cubicBezTo>
                      <a:pt x="5530" y="7292"/>
                      <a:pt x="5425" y="7242"/>
                      <a:pt x="5370" y="7184"/>
                    </a:cubicBez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 66"/>
              <p:cNvSpPr/>
              <p:nvPr>
                <p:custDataLst>
                  <p:tags r:id="rId11"/>
                </p:custDataLst>
              </p:nvPr>
            </p:nvSpPr>
            <p:spPr>
              <a:xfrm rot="10800000">
                <a:off x="4894580" y="2557145"/>
                <a:ext cx="419735" cy="39814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14" h="8636">
                    <a:moveTo>
                      <a:pt x="1830" y="4403"/>
                    </a:moveTo>
                    <a:lnTo>
                      <a:pt x="2601" y="4403"/>
                    </a:lnTo>
                    <a:lnTo>
                      <a:pt x="2601" y="5339"/>
                    </a:lnTo>
                    <a:lnTo>
                      <a:pt x="4559" y="3381"/>
                    </a:lnTo>
                    <a:lnTo>
                      <a:pt x="4557" y="3379"/>
                    </a:lnTo>
                    <a:lnTo>
                      <a:pt x="5102" y="2834"/>
                    </a:lnTo>
                    <a:lnTo>
                      <a:pt x="6352" y="4084"/>
                    </a:lnTo>
                    <a:lnTo>
                      <a:pt x="8373" y="2063"/>
                    </a:lnTo>
                    <a:lnTo>
                      <a:pt x="8373" y="730"/>
                    </a:lnTo>
                    <a:lnTo>
                      <a:pt x="741" y="730"/>
                    </a:lnTo>
                    <a:lnTo>
                      <a:pt x="741" y="7906"/>
                    </a:lnTo>
                    <a:lnTo>
                      <a:pt x="8373" y="7906"/>
                    </a:lnTo>
                    <a:lnTo>
                      <a:pt x="8373" y="3153"/>
                    </a:lnTo>
                    <a:lnTo>
                      <a:pt x="6353" y="5174"/>
                    </a:lnTo>
                    <a:lnTo>
                      <a:pt x="6351" y="5172"/>
                    </a:lnTo>
                    <a:lnTo>
                      <a:pt x="6351" y="5173"/>
                    </a:lnTo>
                    <a:lnTo>
                      <a:pt x="5104" y="3926"/>
                    </a:lnTo>
                    <a:lnTo>
                      <a:pt x="2933" y="6097"/>
                    </a:lnTo>
                    <a:lnTo>
                      <a:pt x="4295" y="6097"/>
                    </a:lnTo>
                    <a:lnTo>
                      <a:pt x="4295" y="6868"/>
                    </a:lnTo>
                    <a:lnTo>
                      <a:pt x="1830" y="6868"/>
                    </a:lnTo>
                    <a:lnTo>
                      <a:pt x="1830" y="4403"/>
                    </a:lnTo>
                    <a:close/>
                    <a:moveTo>
                      <a:pt x="9114" y="8005"/>
                    </a:moveTo>
                    <a:lnTo>
                      <a:pt x="9114" y="8022"/>
                    </a:lnTo>
                    <a:cubicBezTo>
                      <a:pt x="9124" y="8368"/>
                      <a:pt x="8775" y="8644"/>
                      <a:pt x="8498" y="8636"/>
                    </a:cubicBezTo>
                    <a:lnTo>
                      <a:pt x="8483" y="8636"/>
                    </a:lnTo>
                    <a:lnTo>
                      <a:pt x="631" y="8636"/>
                    </a:lnTo>
                    <a:lnTo>
                      <a:pt x="614" y="8636"/>
                    </a:lnTo>
                    <a:cubicBezTo>
                      <a:pt x="268" y="8646"/>
                      <a:pt x="-8" y="8297"/>
                      <a:pt x="0" y="8020"/>
                    </a:cubicBezTo>
                    <a:lnTo>
                      <a:pt x="0" y="8005"/>
                    </a:lnTo>
                    <a:lnTo>
                      <a:pt x="0" y="631"/>
                    </a:lnTo>
                    <a:lnTo>
                      <a:pt x="0" y="614"/>
                    </a:lnTo>
                    <a:cubicBezTo>
                      <a:pt x="-10" y="268"/>
                      <a:pt x="339" y="-8"/>
                      <a:pt x="616" y="0"/>
                    </a:cubicBezTo>
                    <a:lnTo>
                      <a:pt x="631" y="0"/>
                    </a:lnTo>
                    <a:lnTo>
                      <a:pt x="8483" y="0"/>
                    </a:lnTo>
                    <a:lnTo>
                      <a:pt x="8500" y="0"/>
                    </a:lnTo>
                    <a:cubicBezTo>
                      <a:pt x="8846" y="-10"/>
                      <a:pt x="9122" y="339"/>
                      <a:pt x="9114" y="616"/>
                    </a:cubicBezTo>
                    <a:lnTo>
                      <a:pt x="9114" y="631"/>
                    </a:lnTo>
                    <a:lnTo>
                      <a:pt x="9114" y="80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任意多边形 33"/>
              <p:cNvSpPr/>
              <p:nvPr>
                <p:custDataLst>
                  <p:tags r:id="rId12"/>
                </p:custDataLst>
              </p:nvPr>
            </p:nvSpPr>
            <p:spPr>
              <a:xfrm rot="1800000" flipH="1">
                <a:off x="9914255" y="2433320"/>
                <a:ext cx="542290" cy="56261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2418">
                    <a:moveTo>
                      <a:pt x="991" y="1775"/>
                    </a:moveTo>
                    <a:lnTo>
                      <a:pt x="991" y="1773"/>
                    </a:lnTo>
                    <a:lnTo>
                      <a:pt x="991" y="1771"/>
                    </a:lnTo>
                    <a:lnTo>
                      <a:pt x="991" y="1768"/>
                    </a:lnTo>
                    <a:lnTo>
                      <a:pt x="991" y="1766"/>
                    </a:lnTo>
                    <a:lnTo>
                      <a:pt x="881" y="1703"/>
                    </a:lnTo>
                    <a:lnTo>
                      <a:pt x="881" y="1702"/>
                    </a:lnTo>
                    <a:lnTo>
                      <a:pt x="881" y="1701"/>
                    </a:lnTo>
                    <a:lnTo>
                      <a:pt x="609" y="1544"/>
                    </a:lnTo>
                    <a:cubicBezTo>
                      <a:pt x="607" y="1546"/>
                      <a:pt x="593" y="1558"/>
                      <a:pt x="588" y="1560"/>
                    </a:cubicBezTo>
                    <a:lnTo>
                      <a:pt x="131" y="1824"/>
                    </a:lnTo>
                    <a:cubicBezTo>
                      <a:pt x="120" y="1832"/>
                      <a:pt x="101" y="1836"/>
                      <a:pt x="87" y="1836"/>
                    </a:cubicBezTo>
                    <a:cubicBezTo>
                      <a:pt x="73" y="1836"/>
                      <a:pt x="56" y="1832"/>
                      <a:pt x="47" y="1826"/>
                    </a:cubicBezTo>
                    <a:lnTo>
                      <a:pt x="45" y="1825"/>
                    </a:lnTo>
                    <a:lnTo>
                      <a:pt x="44" y="1825"/>
                    </a:lnTo>
                    <a:lnTo>
                      <a:pt x="42" y="1824"/>
                    </a:lnTo>
                    <a:lnTo>
                      <a:pt x="41" y="1823"/>
                    </a:lnTo>
                    <a:cubicBezTo>
                      <a:pt x="17" y="1812"/>
                      <a:pt x="-1" y="1772"/>
                      <a:pt x="0" y="1745"/>
                    </a:cubicBezTo>
                    <a:cubicBezTo>
                      <a:pt x="-1" y="1731"/>
                      <a:pt x="5" y="1714"/>
                      <a:pt x="12" y="1706"/>
                    </a:cubicBezTo>
                    <a:cubicBezTo>
                      <a:pt x="14" y="1699"/>
                      <a:pt x="32" y="1679"/>
                      <a:pt x="44" y="1674"/>
                    </a:cubicBezTo>
                    <a:lnTo>
                      <a:pt x="439" y="1446"/>
                    </a:lnTo>
                    <a:lnTo>
                      <a:pt x="188" y="1301"/>
                    </a:lnTo>
                    <a:cubicBezTo>
                      <a:pt x="185" y="1299"/>
                      <a:pt x="178" y="1294"/>
                      <a:pt x="181" y="1296"/>
                    </a:cubicBezTo>
                    <a:lnTo>
                      <a:pt x="180" y="1296"/>
                    </a:lnTo>
                    <a:lnTo>
                      <a:pt x="178" y="1295"/>
                    </a:lnTo>
                    <a:lnTo>
                      <a:pt x="176" y="1294"/>
                    </a:lnTo>
                    <a:lnTo>
                      <a:pt x="174" y="1293"/>
                    </a:lnTo>
                    <a:lnTo>
                      <a:pt x="172" y="1291"/>
                    </a:lnTo>
                    <a:cubicBezTo>
                      <a:pt x="148" y="1280"/>
                      <a:pt x="129" y="1243"/>
                      <a:pt x="130" y="1215"/>
                    </a:cubicBezTo>
                    <a:cubicBezTo>
                      <a:pt x="129" y="1201"/>
                      <a:pt x="135" y="1183"/>
                      <a:pt x="142" y="1174"/>
                    </a:cubicBezTo>
                    <a:lnTo>
                      <a:pt x="691" y="223"/>
                    </a:lnTo>
                    <a:lnTo>
                      <a:pt x="587" y="163"/>
                    </a:lnTo>
                    <a:lnTo>
                      <a:pt x="585" y="162"/>
                    </a:lnTo>
                    <a:lnTo>
                      <a:pt x="584" y="161"/>
                    </a:lnTo>
                    <a:cubicBezTo>
                      <a:pt x="560" y="149"/>
                      <a:pt x="543" y="112"/>
                      <a:pt x="543" y="86"/>
                    </a:cubicBezTo>
                    <a:cubicBezTo>
                      <a:pt x="542" y="71"/>
                      <a:pt x="549" y="53"/>
                      <a:pt x="555" y="44"/>
                    </a:cubicBezTo>
                    <a:lnTo>
                      <a:pt x="556" y="42"/>
                    </a:lnTo>
                    <a:cubicBezTo>
                      <a:pt x="568" y="18"/>
                      <a:pt x="605" y="-1"/>
                      <a:pt x="632" y="0"/>
                    </a:cubicBezTo>
                    <a:cubicBezTo>
                      <a:pt x="646" y="-1"/>
                      <a:pt x="665" y="5"/>
                      <a:pt x="674" y="12"/>
                    </a:cubicBezTo>
                    <a:lnTo>
                      <a:pt x="2289" y="944"/>
                    </a:lnTo>
                    <a:lnTo>
                      <a:pt x="2291" y="945"/>
                    </a:lnTo>
                    <a:lnTo>
                      <a:pt x="2293" y="946"/>
                    </a:lnTo>
                    <a:cubicBezTo>
                      <a:pt x="2316" y="958"/>
                      <a:pt x="2333" y="995"/>
                      <a:pt x="2333" y="1021"/>
                    </a:cubicBezTo>
                    <a:cubicBezTo>
                      <a:pt x="2334" y="1036"/>
                      <a:pt x="2327" y="1054"/>
                      <a:pt x="2321" y="1063"/>
                    </a:cubicBezTo>
                    <a:lnTo>
                      <a:pt x="2320" y="1065"/>
                    </a:lnTo>
                    <a:cubicBezTo>
                      <a:pt x="2308" y="1089"/>
                      <a:pt x="2271" y="1108"/>
                      <a:pt x="2244" y="1107"/>
                    </a:cubicBezTo>
                    <a:cubicBezTo>
                      <a:pt x="2230" y="1108"/>
                      <a:pt x="2211" y="1102"/>
                      <a:pt x="2202" y="1095"/>
                    </a:cubicBezTo>
                    <a:lnTo>
                      <a:pt x="2098" y="1035"/>
                    </a:lnTo>
                    <a:lnTo>
                      <a:pt x="1549" y="1986"/>
                    </a:lnTo>
                    <a:lnTo>
                      <a:pt x="1548" y="1988"/>
                    </a:lnTo>
                    <a:lnTo>
                      <a:pt x="1547" y="1990"/>
                    </a:lnTo>
                    <a:cubicBezTo>
                      <a:pt x="1535" y="2013"/>
                      <a:pt x="1499" y="2030"/>
                      <a:pt x="1472" y="2030"/>
                    </a:cubicBezTo>
                    <a:cubicBezTo>
                      <a:pt x="1458" y="2031"/>
                      <a:pt x="1439" y="2024"/>
                      <a:pt x="1430" y="2018"/>
                    </a:cubicBezTo>
                    <a:lnTo>
                      <a:pt x="1428" y="2017"/>
                    </a:lnTo>
                    <a:lnTo>
                      <a:pt x="1426" y="2016"/>
                    </a:lnTo>
                    <a:lnTo>
                      <a:pt x="1425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cubicBezTo>
                      <a:pt x="1425" y="2014"/>
                      <a:pt x="1415" y="2010"/>
                      <a:pt x="1416" y="2010"/>
                    </a:cubicBezTo>
                    <a:lnTo>
                      <a:pt x="1171" y="1868"/>
                    </a:lnTo>
                    <a:lnTo>
                      <a:pt x="1171" y="2327"/>
                    </a:lnTo>
                    <a:cubicBezTo>
                      <a:pt x="1172" y="2378"/>
                      <a:pt x="1126" y="2419"/>
                      <a:pt x="1081" y="2417"/>
                    </a:cubicBezTo>
                    <a:cubicBezTo>
                      <a:pt x="1030" y="2419"/>
                      <a:pt x="989" y="2373"/>
                      <a:pt x="991" y="2327"/>
                    </a:cubicBezTo>
                    <a:lnTo>
                      <a:pt x="991" y="1775"/>
                    </a:lnTo>
                    <a:close/>
                    <a:moveTo>
                      <a:pt x="336" y="1185"/>
                    </a:moveTo>
                    <a:lnTo>
                      <a:pt x="842" y="310"/>
                    </a:lnTo>
                    <a:lnTo>
                      <a:pt x="1947" y="948"/>
                    </a:lnTo>
                    <a:lnTo>
                      <a:pt x="1442" y="1824"/>
                    </a:lnTo>
                    <a:lnTo>
                      <a:pt x="336" y="1185"/>
                    </a:lnTo>
                    <a:close/>
                    <a:moveTo>
                      <a:pt x="1355" y="953"/>
                    </a:moveTo>
                    <a:lnTo>
                      <a:pt x="1356" y="951"/>
                    </a:lnTo>
                    <a:lnTo>
                      <a:pt x="1356" y="950"/>
                    </a:lnTo>
                    <a:lnTo>
                      <a:pt x="1356" y="948"/>
                    </a:lnTo>
                    <a:cubicBezTo>
                      <a:pt x="1357" y="914"/>
                      <a:pt x="1327" y="879"/>
                      <a:pt x="1308" y="869"/>
                    </a:cubicBezTo>
                    <a:lnTo>
                      <a:pt x="1307" y="869"/>
                    </a:lnTo>
                    <a:lnTo>
                      <a:pt x="1305" y="868"/>
                    </a:lnTo>
                    <a:lnTo>
                      <a:pt x="1305" y="867"/>
                    </a:lnTo>
                    <a:cubicBezTo>
                      <a:pt x="1292" y="859"/>
                      <a:pt x="1270" y="855"/>
                      <a:pt x="1261" y="855"/>
                    </a:cubicBezTo>
                    <a:lnTo>
                      <a:pt x="1260" y="855"/>
                    </a:lnTo>
                    <a:lnTo>
                      <a:pt x="1259" y="855"/>
                    </a:lnTo>
                    <a:lnTo>
                      <a:pt x="1259" y="855"/>
                    </a:lnTo>
                    <a:lnTo>
                      <a:pt x="1258" y="855"/>
                    </a:lnTo>
                    <a:lnTo>
                      <a:pt x="1057" y="855"/>
                    </a:lnTo>
                    <a:lnTo>
                      <a:pt x="1055" y="855"/>
                    </a:lnTo>
                    <a:lnTo>
                      <a:pt x="1054" y="855"/>
                    </a:lnTo>
                    <a:lnTo>
                      <a:pt x="1053" y="855"/>
                    </a:lnTo>
                    <a:cubicBezTo>
                      <a:pt x="1025" y="855"/>
                      <a:pt x="993" y="876"/>
                      <a:pt x="986" y="886"/>
                    </a:cubicBezTo>
                    <a:cubicBezTo>
                      <a:pt x="981" y="890"/>
                      <a:pt x="973" y="902"/>
                      <a:pt x="972" y="903"/>
                    </a:cubicBezTo>
                    <a:cubicBezTo>
                      <a:pt x="964" y="917"/>
                      <a:pt x="958" y="941"/>
                      <a:pt x="958" y="950"/>
                    </a:cubicBezTo>
                    <a:lnTo>
                      <a:pt x="958" y="951"/>
                    </a:lnTo>
                    <a:lnTo>
                      <a:pt x="958" y="952"/>
                    </a:lnTo>
                    <a:lnTo>
                      <a:pt x="958" y="952"/>
                    </a:lnTo>
                    <a:lnTo>
                      <a:pt x="958" y="953"/>
                    </a:lnTo>
                    <a:lnTo>
                      <a:pt x="958" y="954"/>
                    </a:lnTo>
                    <a:lnTo>
                      <a:pt x="958" y="954"/>
                    </a:lnTo>
                    <a:lnTo>
                      <a:pt x="958" y="955"/>
                    </a:lnTo>
                    <a:lnTo>
                      <a:pt x="958" y="957"/>
                    </a:lnTo>
                    <a:lnTo>
                      <a:pt x="958" y="958"/>
                    </a:lnTo>
                    <a:cubicBezTo>
                      <a:pt x="958" y="974"/>
                      <a:pt x="967" y="997"/>
                      <a:pt x="971" y="1003"/>
                    </a:cubicBezTo>
                    <a:lnTo>
                      <a:pt x="1072" y="1177"/>
                    </a:lnTo>
                    <a:cubicBezTo>
                      <a:pt x="1079" y="1193"/>
                      <a:pt x="1100" y="1209"/>
                      <a:pt x="1107" y="1212"/>
                    </a:cubicBezTo>
                    <a:cubicBezTo>
                      <a:pt x="1121" y="1222"/>
                      <a:pt x="1144" y="1226"/>
                      <a:pt x="1154" y="1226"/>
                    </a:cubicBezTo>
                    <a:lnTo>
                      <a:pt x="1154" y="1226"/>
                    </a:lnTo>
                    <a:lnTo>
                      <a:pt x="1155" y="1226"/>
                    </a:lnTo>
                    <a:lnTo>
                      <a:pt x="1156" y="1226"/>
                    </a:lnTo>
                    <a:lnTo>
                      <a:pt x="1157" y="1226"/>
                    </a:lnTo>
                    <a:lnTo>
                      <a:pt x="1159" y="1226"/>
                    </a:lnTo>
                    <a:lnTo>
                      <a:pt x="1160" y="1226"/>
                    </a:lnTo>
                    <a:lnTo>
                      <a:pt x="1162" y="1226"/>
                    </a:lnTo>
                    <a:cubicBezTo>
                      <a:pt x="1192" y="1226"/>
                      <a:pt x="1229" y="1199"/>
                      <a:pt x="1237" y="1183"/>
                    </a:cubicBezTo>
                    <a:cubicBezTo>
                      <a:pt x="1240" y="1180"/>
                      <a:pt x="1250" y="1166"/>
                      <a:pt x="1248" y="1168"/>
                    </a:cubicBezTo>
                    <a:lnTo>
                      <a:pt x="1337" y="1013"/>
                    </a:lnTo>
                    <a:cubicBezTo>
                      <a:pt x="1339" y="1010"/>
                      <a:pt x="1345" y="997"/>
                      <a:pt x="1344" y="998"/>
                    </a:cubicBez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cubicBezTo>
                      <a:pt x="1350" y="992"/>
                      <a:pt x="1356" y="963"/>
                      <a:pt x="1356" y="955"/>
                    </a:cubicBezTo>
                    <a:lnTo>
                      <a:pt x="1356" y="955"/>
                    </a:lnTo>
                    <a:lnTo>
                      <a:pt x="1356" y="954"/>
                    </a:lnTo>
                    <a:lnTo>
                      <a:pt x="1356" y="953"/>
                    </a:lnTo>
                    <a:lnTo>
                      <a:pt x="1355" y="9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任意多边形 75"/>
              <p:cNvSpPr/>
              <p:nvPr>
                <p:custDataLst>
                  <p:tags r:id="rId13"/>
                </p:custDataLst>
              </p:nvPr>
            </p:nvSpPr>
            <p:spPr>
              <a:xfrm>
                <a:off x="7325995" y="2510155"/>
                <a:ext cx="448945" cy="43878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725" h="7545">
                    <a:moveTo>
                      <a:pt x="2" y="3270"/>
                    </a:moveTo>
                    <a:lnTo>
                      <a:pt x="1" y="3183"/>
                    </a:lnTo>
                    <a:lnTo>
                      <a:pt x="0" y="3098"/>
                    </a:lnTo>
                    <a:cubicBezTo>
                      <a:pt x="-39" y="1343"/>
                      <a:pt x="1868" y="-39"/>
                      <a:pt x="3123" y="0"/>
                    </a:cubicBezTo>
                    <a:lnTo>
                      <a:pt x="3192" y="1"/>
                    </a:lnTo>
                    <a:lnTo>
                      <a:pt x="3270" y="2"/>
                    </a:lnTo>
                    <a:lnTo>
                      <a:pt x="3357" y="1"/>
                    </a:lnTo>
                    <a:lnTo>
                      <a:pt x="3442" y="0"/>
                    </a:lnTo>
                    <a:cubicBezTo>
                      <a:pt x="5197" y="-39"/>
                      <a:pt x="6579" y="1868"/>
                      <a:pt x="6540" y="3123"/>
                    </a:cubicBezTo>
                    <a:lnTo>
                      <a:pt x="6539" y="3192"/>
                    </a:lnTo>
                    <a:lnTo>
                      <a:pt x="6538" y="3270"/>
                    </a:lnTo>
                    <a:lnTo>
                      <a:pt x="6539" y="3357"/>
                    </a:lnTo>
                    <a:lnTo>
                      <a:pt x="6540" y="3442"/>
                    </a:lnTo>
                    <a:cubicBezTo>
                      <a:pt x="6593" y="4081"/>
                      <a:pt x="6134" y="4939"/>
                      <a:pt x="5904" y="5200"/>
                    </a:cubicBezTo>
                    <a:lnTo>
                      <a:pt x="7615" y="6911"/>
                    </a:lnTo>
                    <a:cubicBezTo>
                      <a:pt x="7688" y="6979"/>
                      <a:pt x="7725" y="7093"/>
                      <a:pt x="7723" y="7168"/>
                    </a:cubicBezTo>
                    <a:lnTo>
                      <a:pt x="7723" y="7177"/>
                    </a:lnTo>
                    <a:cubicBezTo>
                      <a:pt x="7737" y="7369"/>
                      <a:pt x="7528" y="7556"/>
                      <a:pt x="7357" y="7543"/>
                    </a:cubicBezTo>
                    <a:lnTo>
                      <a:pt x="7348" y="7543"/>
                    </a:lnTo>
                    <a:cubicBezTo>
                      <a:pt x="7256" y="7547"/>
                      <a:pt x="7147" y="7495"/>
                      <a:pt x="7091" y="7435"/>
                    </a:cubicBezTo>
                    <a:lnTo>
                      <a:pt x="5391" y="5735"/>
                    </a:lnTo>
                    <a:cubicBezTo>
                      <a:pt x="4871" y="6223"/>
                      <a:pt x="3932" y="6570"/>
                      <a:pt x="3417" y="6540"/>
                    </a:cubicBezTo>
                    <a:lnTo>
                      <a:pt x="3348" y="6539"/>
                    </a:lnTo>
                    <a:lnTo>
                      <a:pt x="3270" y="6538"/>
                    </a:lnTo>
                    <a:lnTo>
                      <a:pt x="3183" y="6539"/>
                    </a:lnTo>
                    <a:lnTo>
                      <a:pt x="3098" y="6540"/>
                    </a:lnTo>
                    <a:cubicBezTo>
                      <a:pt x="1343" y="6580"/>
                      <a:pt x="-39" y="4673"/>
                      <a:pt x="0" y="3417"/>
                    </a:cubicBezTo>
                    <a:lnTo>
                      <a:pt x="1" y="3348"/>
                    </a:lnTo>
                    <a:lnTo>
                      <a:pt x="2" y="3270"/>
                    </a:lnTo>
                    <a:close/>
                    <a:moveTo>
                      <a:pt x="742" y="3271"/>
                    </a:moveTo>
                    <a:lnTo>
                      <a:pt x="741" y="3204"/>
                    </a:lnTo>
                    <a:cubicBezTo>
                      <a:pt x="701" y="1815"/>
                      <a:pt x="2098" y="709"/>
                      <a:pt x="3211" y="741"/>
                    </a:cubicBezTo>
                    <a:lnTo>
                      <a:pt x="3271" y="742"/>
                    </a:lnTo>
                    <a:lnTo>
                      <a:pt x="3339" y="741"/>
                    </a:lnTo>
                    <a:cubicBezTo>
                      <a:pt x="4727" y="701"/>
                      <a:pt x="5834" y="2098"/>
                      <a:pt x="5801" y="3211"/>
                    </a:cubicBezTo>
                    <a:lnTo>
                      <a:pt x="5800" y="3271"/>
                    </a:lnTo>
                    <a:lnTo>
                      <a:pt x="5801" y="3339"/>
                    </a:lnTo>
                    <a:cubicBezTo>
                      <a:pt x="5843" y="4727"/>
                      <a:pt x="4445" y="5834"/>
                      <a:pt x="3332" y="5801"/>
                    </a:cubicBezTo>
                    <a:lnTo>
                      <a:pt x="3271" y="5800"/>
                    </a:lnTo>
                    <a:lnTo>
                      <a:pt x="3204" y="5801"/>
                    </a:lnTo>
                    <a:cubicBezTo>
                      <a:pt x="1815" y="5843"/>
                      <a:pt x="709" y="4445"/>
                      <a:pt x="741" y="3332"/>
                    </a:cubicBezTo>
                    <a:lnTo>
                      <a:pt x="742" y="3271"/>
                    </a:lnTo>
                    <a:close/>
                    <a:moveTo>
                      <a:pt x="3400" y="4559"/>
                    </a:moveTo>
                    <a:lnTo>
                      <a:pt x="3292" y="4450"/>
                    </a:lnTo>
                    <a:lnTo>
                      <a:pt x="3291" y="4452"/>
                    </a:lnTo>
                    <a:lnTo>
                      <a:pt x="2526" y="3687"/>
                    </a:lnTo>
                    <a:lnTo>
                      <a:pt x="1760" y="4452"/>
                    </a:lnTo>
                    <a:lnTo>
                      <a:pt x="1218" y="3909"/>
                    </a:lnTo>
                    <a:lnTo>
                      <a:pt x="2520" y="2607"/>
                    </a:lnTo>
                    <a:lnTo>
                      <a:pt x="2525" y="2612"/>
                    </a:lnTo>
                    <a:lnTo>
                      <a:pt x="2530" y="2607"/>
                    </a:lnTo>
                    <a:lnTo>
                      <a:pt x="3399" y="3475"/>
                    </a:lnTo>
                    <a:lnTo>
                      <a:pt x="4783" y="2091"/>
                    </a:lnTo>
                    <a:lnTo>
                      <a:pt x="5325" y="2634"/>
                    </a:lnTo>
                    <a:lnTo>
                      <a:pt x="3400" y="4559"/>
                    </a:ln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-2605405" y="2377439"/>
                <a:ext cx="3419048" cy="704215"/>
                <a:chOff x="-3099115" y="3906867"/>
                <a:chExt cx="3419048" cy="704215"/>
              </a:xfrm>
            </p:grpSpPr>
            <p:sp>
              <p:nvSpPr>
                <p:cNvPr id="27" name="圆角矩形 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-3099115" y="3906867"/>
                  <a:ext cx="3419048" cy="7042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14"/>
                <p:cNvSpPr/>
                <p:nvPr>
                  <p:custDataLst>
                    <p:tags r:id="rId15"/>
                  </p:custDataLst>
                </p:nvPr>
              </p:nvSpPr>
              <p:spPr>
                <a:xfrm rot="18900000">
                  <a:off x="-1589934" y="4108097"/>
                  <a:ext cx="400685" cy="404495"/>
                </a:xfrm>
                <a:custGeom>
                  <a:avLst/>
                  <a:gdLst>
                    <a:gd name="adj" fmla="val 50000"/>
                    <a:gd name="a" fmla="pin 0 adj 50000"/>
                    <a:gd name="x1" fmla="*/ ss a 100000"/>
                    <a:gd name="x2" fmla="+- r 0 x1"/>
                    <a:gd name="y2" fmla="+- b 0 x1"/>
                    <a:gd name="il" fmla="*/ x1 29289 100000"/>
                    <a:gd name="ir" fmla="+- r 0 il"/>
                    <a:gd name="ib" fmla="+- b 0 il"/>
                  </a:gdLst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718" h="2738">
                      <a:moveTo>
                        <a:pt x="814" y="104"/>
                      </a:moveTo>
                      <a:cubicBezTo>
                        <a:pt x="812" y="46"/>
                        <a:pt x="866" y="-1"/>
                        <a:pt x="918" y="0"/>
                      </a:cubicBezTo>
                      <a:lnTo>
                        <a:pt x="2612" y="0"/>
                      </a:lnTo>
                      <a:cubicBezTo>
                        <a:pt x="2641" y="-2"/>
                        <a:pt x="2675" y="18"/>
                        <a:pt x="2687" y="32"/>
                      </a:cubicBezTo>
                      <a:cubicBezTo>
                        <a:pt x="2704" y="46"/>
                        <a:pt x="2720" y="82"/>
                        <a:pt x="2718" y="106"/>
                      </a:cubicBezTo>
                      <a:lnTo>
                        <a:pt x="2718" y="1800"/>
                      </a:lnTo>
                      <a:cubicBezTo>
                        <a:pt x="2720" y="1859"/>
                        <a:pt x="2667" y="1906"/>
                        <a:pt x="2614" y="1904"/>
                      </a:cubicBezTo>
                      <a:cubicBezTo>
                        <a:pt x="2556" y="1906"/>
                        <a:pt x="2509" y="1853"/>
                        <a:pt x="2510" y="1800"/>
                      </a:cubicBezTo>
                      <a:lnTo>
                        <a:pt x="2510" y="208"/>
                      </a:lnTo>
                      <a:lnTo>
                        <a:pt x="918" y="208"/>
                      </a:lnTo>
                      <a:cubicBezTo>
                        <a:pt x="860" y="210"/>
                        <a:pt x="813" y="156"/>
                        <a:pt x="814" y="104"/>
                      </a:cubicBezTo>
                      <a:close/>
                      <a:moveTo>
                        <a:pt x="0" y="1306"/>
                      </a:moveTo>
                      <a:lnTo>
                        <a:pt x="0" y="1305"/>
                      </a:lnTo>
                      <a:cubicBezTo>
                        <a:pt x="-1" y="1279"/>
                        <a:pt x="14" y="1248"/>
                        <a:pt x="30" y="1233"/>
                      </a:cubicBezTo>
                      <a:lnTo>
                        <a:pt x="959" y="304"/>
                      </a:lnTo>
                      <a:cubicBezTo>
                        <a:pt x="978" y="283"/>
                        <a:pt x="1010" y="273"/>
                        <a:pt x="1031" y="274"/>
                      </a:cubicBezTo>
                      <a:cubicBezTo>
                        <a:pt x="1086" y="268"/>
                        <a:pt x="1140" y="328"/>
                        <a:pt x="1136" y="376"/>
                      </a:cubicBezTo>
                      <a:lnTo>
                        <a:pt x="1136" y="379"/>
                      </a:lnTo>
                      <a:cubicBezTo>
                        <a:pt x="1137" y="405"/>
                        <a:pt x="1123" y="435"/>
                        <a:pt x="1106" y="451"/>
                      </a:cubicBezTo>
                      <a:lnTo>
                        <a:pt x="251" y="1306"/>
                      </a:lnTo>
                      <a:lnTo>
                        <a:pt x="581" y="1637"/>
                      </a:lnTo>
                      <a:lnTo>
                        <a:pt x="972" y="1246"/>
                      </a:lnTo>
                      <a:cubicBezTo>
                        <a:pt x="991" y="1225"/>
                        <a:pt x="1023" y="1215"/>
                        <a:pt x="1044" y="1216"/>
                      </a:cubicBezTo>
                      <a:cubicBezTo>
                        <a:pt x="1070" y="1213"/>
                        <a:pt x="1106" y="1232"/>
                        <a:pt x="1119" y="1246"/>
                      </a:cubicBezTo>
                      <a:lnTo>
                        <a:pt x="1119" y="1246"/>
                      </a:lnTo>
                      <a:lnTo>
                        <a:pt x="1497" y="1624"/>
                      </a:lnTo>
                      <a:cubicBezTo>
                        <a:pt x="1517" y="1643"/>
                        <a:pt x="1527" y="1675"/>
                        <a:pt x="1527" y="1696"/>
                      </a:cubicBezTo>
                      <a:lnTo>
                        <a:pt x="1527" y="1699"/>
                      </a:lnTo>
                      <a:cubicBezTo>
                        <a:pt x="1529" y="1728"/>
                        <a:pt x="1509" y="1762"/>
                        <a:pt x="1489" y="1778"/>
                      </a:cubicBezTo>
                      <a:lnTo>
                        <a:pt x="1106" y="2161"/>
                      </a:lnTo>
                      <a:lnTo>
                        <a:pt x="1430" y="2486"/>
                      </a:lnTo>
                      <a:lnTo>
                        <a:pt x="2285" y="1631"/>
                      </a:lnTo>
                      <a:cubicBezTo>
                        <a:pt x="2304" y="1610"/>
                        <a:pt x="2336" y="1600"/>
                        <a:pt x="2358" y="1600"/>
                      </a:cubicBezTo>
                      <a:cubicBezTo>
                        <a:pt x="2412" y="1595"/>
                        <a:pt x="2467" y="1654"/>
                        <a:pt x="2463" y="1703"/>
                      </a:cubicBezTo>
                      <a:lnTo>
                        <a:pt x="2463" y="1705"/>
                      </a:lnTo>
                      <a:cubicBezTo>
                        <a:pt x="2464" y="1731"/>
                        <a:pt x="2449" y="1762"/>
                        <a:pt x="2432" y="1778"/>
                      </a:cubicBezTo>
                      <a:lnTo>
                        <a:pt x="1511" y="2699"/>
                      </a:lnTo>
                      <a:cubicBezTo>
                        <a:pt x="1492" y="2725"/>
                        <a:pt x="1454" y="2739"/>
                        <a:pt x="1429" y="2737"/>
                      </a:cubicBezTo>
                      <a:cubicBezTo>
                        <a:pt x="1403" y="2738"/>
                        <a:pt x="1373" y="2724"/>
                        <a:pt x="1357" y="2707"/>
                      </a:cubicBezTo>
                      <a:lnTo>
                        <a:pt x="30" y="1380"/>
                      </a:lnTo>
                      <a:cubicBezTo>
                        <a:pt x="10" y="1361"/>
                        <a:pt x="0" y="1329"/>
                        <a:pt x="0" y="1308"/>
                      </a:cubicBezTo>
                      <a:lnTo>
                        <a:pt x="0" y="1306"/>
                      </a:lnTo>
                      <a:close/>
                      <a:moveTo>
                        <a:pt x="1045" y="1467"/>
                      </a:moveTo>
                      <a:lnTo>
                        <a:pt x="728" y="1784"/>
                      </a:lnTo>
                      <a:lnTo>
                        <a:pt x="959" y="2014"/>
                      </a:lnTo>
                      <a:lnTo>
                        <a:pt x="1276" y="1697"/>
                      </a:lnTo>
                      <a:lnTo>
                        <a:pt x="1045" y="14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18"/>
            <p:cNvGrpSpPr/>
            <p:nvPr/>
          </p:nvGrpSpPr>
          <p:grpSpPr>
            <a:xfrm>
              <a:off x="9027606" y="3752215"/>
              <a:ext cx="2218055" cy="975360"/>
              <a:chOff x="939" y="4244"/>
              <a:chExt cx="3867" cy="1536"/>
            </a:xfrm>
          </p:grpSpPr>
          <p:sp>
            <p:nvSpPr>
              <p:cNvPr id="30" name="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cs typeface="+mn-ea"/>
                    <a:sym typeface="+mn-lt"/>
                  </a:rPr>
                  <a:t>連接手機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文本框 2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39" y="4809"/>
                <a:ext cx="3867" cy="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連接手機能夠更方便、有效的控制裝置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2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21054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54 -0.0007 L 0.42422 0.00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22 0.00278 L 0.63711 0.0009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11 0.00092 L 0.89023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3 0.00278 L 1.12265 0.0009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717550" y="1882140"/>
            <a:ext cx="3076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800" kern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THANK YOU</a:t>
            </a: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17550" y="2543175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9F8C6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感谢您</a:t>
            </a:r>
            <a:r>
              <a:rPr lang="zh-CN" altLang="en-US" dirty="0" smtClean="0">
                <a:sym typeface="+mn-lt"/>
              </a:rPr>
              <a:t>的</a:t>
            </a:r>
            <a:r>
              <a:rPr lang="zh-TW" altLang="en-US" dirty="0" smtClean="0">
                <a:sym typeface="+mn-lt"/>
              </a:rPr>
              <a:t>觀看</a:t>
            </a:r>
            <a:endParaRPr lang="zh-CN" altLang="en-US" dirty="0"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17550" y="4530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匯報人：第五組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38935" y="698500"/>
            <a:ext cx="9144000" cy="0"/>
          </a:xfrm>
          <a:prstGeom prst="line">
            <a:avLst/>
          </a:prstGeom>
          <a:ln>
            <a:solidFill>
              <a:srgbClr val="9F8C61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9"/>
          <p:cNvSpPr txBox="1"/>
          <p:nvPr>
            <p:custDataLst>
              <p:tags r:id="rId6"/>
            </p:custDataLst>
          </p:nvPr>
        </p:nvSpPr>
        <p:spPr>
          <a:xfrm>
            <a:off x="4171844" y="6155942"/>
            <a:ext cx="7650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000" kern="100" spc="6700" dirty="0" smtClean="0">
                <a:solidFill>
                  <a:srgbClr val="9F8C61"/>
                </a:solidFill>
                <a:cs typeface="+mn-ea"/>
                <a:sym typeface="+mn-lt"/>
              </a:rPr>
              <a:t>THANKYOU</a:t>
            </a:r>
            <a:endParaRPr lang="zh-CN" altLang="en-US" sz="1000" kern="100" spc="6700" dirty="0">
              <a:solidFill>
                <a:srgbClr val="9F8C61"/>
              </a:solidFill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488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 smtClean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3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  <a:endParaRPr sz="12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現代社會的家庭多為小家庭，則小家庭的占比約為三成六，加上現代多數人都為雙薪家庭且長期在外工作，因此小孩也容易獨自在家，沒有大人的陪伴，可能會發生一些意想不到的事故，例如：一氧化碳中毒</a:t>
              </a:r>
              <a:endParaRPr lang="zh-CN" altLang="en-US" sz="2400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35389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現代社會的家庭多為小家庭，則小家庭的占比約為三成六，加上現代多數人都為雙薪家庭且長期在外工作，因此小孩也容易獨自在家，沒有大人的陪伴，可能會發生一些意想不到的事故，例如：一氧化碳中毒</a:t>
              </a:r>
              <a:endParaRPr lang="zh-CN" altLang="en-US" sz="2400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39811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96224 -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5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889</Words>
  <Application>Microsoft Office PowerPoint</Application>
  <PresentationFormat>寬螢幕</PresentationFormat>
  <Paragraphs>171</Paragraphs>
  <Slides>47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8" baseType="lpstr">
      <vt:lpstr>맑은 고딕</vt:lpstr>
      <vt:lpstr>宋体</vt:lpstr>
      <vt:lpstr>新細明體</vt:lpstr>
      <vt:lpstr>新細明體-ExtB</vt:lpstr>
      <vt:lpstr>標楷體</vt:lpstr>
      <vt:lpstr>Arial</vt:lpstr>
      <vt:lpstr>Calibri</vt:lpstr>
      <vt:lpstr>Calibri Light</vt:lpstr>
      <vt:lpstr>Lucida Fax</vt:lpstr>
      <vt:lpstr>Segoe UI Semibold</vt:lpstr>
      <vt:lpstr>Office 佈景主題</vt:lpstr>
      <vt:lpstr>Smart Home Windows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Windows</dc:title>
  <dc:creator>user</dc:creator>
  <cp:lastModifiedBy>黃其龍</cp:lastModifiedBy>
  <cp:revision>105</cp:revision>
  <dcterms:created xsi:type="dcterms:W3CDTF">2023-10-04T03:51:00Z</dcterms:created>
  <dcterms:modified xsi:type="dcterms:W3CDTF">2024-01-23T14:02:19Z</dcterms:modified>
</cp:coreProperties>
</file>